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0"/>
  </p:notesMasterIdLst>
  <p:sldIdLst>
    <p:sldId id="497" r:id="rId2"/>
    <p:sldId id="480" r:id="rId3"/>
    <p:sldId id="466" r:id="rId4"/>
    <p:sldId id="482" r:id="rId5"/>
    <p:sldId id="487" r:id="rId6"/>
    <p:sldId id="394" r:id="rId7"/>
    <p:sldId id="414" r:id="rId8"/>
    <p:sldId id="477" r:id="rId9"/>
    <p:sldId id="419" r:id="rId10"/>
    <p:sldId id="436" r:id="rId11"/>
    <p:sldId id="465" r:id="rId12"/>
    <p:sldId id="449" r:id="rId13"/>
    <p:sldId id="438" r:id="rId14"/>
    <p:sldId id="448" r:id="rId15"/>
    <p:sldId id="478" r:id="rId16"/>
    <p:sldId id="461" r:id="rId17"/>
    <p:sldId id="458" r:id="rId18"/>
    <p:sldId id="426" r:id="rId19"/>
    <p:sldId id="462" r:id="rId20"/>
    <p:sldId id="463" r:id="rId21"/>
    <p:sldId id="470" r:id="rId22"/>
    <p:sldId id="432" r:id="rId23"/>
    <p:sldId id="433" r:id="rId24"/>
    <p:sldId id="459" r:id="rId25"/>
    <p:sldId id="464" r:id="rId26"/>
    <p:sldId id="397" r:id="rId27"/>
    <p:sldId id="396" r:id="rId28"/>
    <p:sldId id="473" r:id="rId29"/>
    <p:sldId id="431" r:id="rId30"/>
    <p:sldId id="405" r:id="rId31"/>
    <p:sldId id="390" r:id="rId32"/>
    <p:sldId id="395" r:id="rId33"/>
    <p:sldId id="366" r:id="rId34"/>
    <p:sldId id="362" r:id="rId35"/>
    <p:sldId id="469" r:id="rId36"/>
    <p:sldId id="475" r:id="rId37"/>
    <p:sldId id="467" r:id="rId38"/>
    <p:sldId id="439" r:id="rId3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soul Nejadmehr" initials="RN" lastIdx="1" clrIdx="0">
    <p:extLst>
      <p:ext uri="{19B8F6BF-5375-455C-9EA6-DF929625EA0E}">
        <p15:presenceInfo xmlns:p15="http://schemas.microsoft.com/office/powerpoint/2012/main" userId="Rasoul Nejadmeh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1" autoAdjust="0"/>
    <p:restoredTop sz="90664" autoAdjust="0"/>
  </p:normalViewPr>
  <p:slideViewPr>
    <p:cSldViewPr snapToGrid="0">
      <p:cViewPr varScale="1">
        <p:scale>
          <a:sx n="45" d="100"/>
          <a:sy n="45" d="100"/>
        </p:scale>
        <p:origin x="822" y="3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37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DD253B-AF17-42BA-A9AB-0AA6CCB7FC81}" type="datetimeFigureOut">
              <a:rPr lang="sv-SE" smtClean="0"/>
              <a:t>2017-04-07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FA52D8-43C2-425C-84B2-8DB8092B16EB}" type="slidenum">
              <a:rPr lang="sv-SE" smtClean="0"/>
              <a:t>‹#›</a:t>
            </a:fld>
            <a:endParaRPr lang="sv-SE"/>
          </a:p>
        </p:txBody>
      </p:sp>
    </p:spTree>
    <p:extLst>
      <p:ext uri="{BB962C8B-B14F-4D97-AF65-F5344CB8AC3E}">
        <p14:creationId xmlns:p14="http://schemas.microsoft.com/office/powerpoint/2010/main" val="429238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hannaharendtcenter.org/violence-art-and-our-crisis-in-culture/"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85750" indent="-285750">
              <a:buFont typeface="Arial" panose="020B0604020202020204" pitchFamily="34" charset="0"/>
              <a:buChar char="•"/>
            </a:pPr>
            <a:r>
              <a:rPr lang="sv-SE" dirty="0" smtClean="0"/>
              <a:t>. Agnostisk</a:t>
            </a:r>
          </a:p>
          <a:p>
            <a:pPr marL="285750" indent="-285750">
              <a:buFont typeface="Arial" panose="020B0604020202020204" pitchFamily="34" charset="0"/>
              <a:buChar char="•"/>
            </a:pPr>
            <a:r>
              <a:rPr lang="sv-SE" dirty="0" smtClean="0"/>
              <a:t>Interkulturell</a:t>
            </a:r>
          </a:p>
          <a:p>
            <a:pPr marL="285750" indent="-285750">
              <a:buFont typeface="Arial" panose="020B0604020202020204" pitchFamily="34" charset="0"/>
              <a:buChar char="•"/>
            </a:pPr>
            <a:r>
              <a:rPr lang="sv-SE" dirty="0" smtClean="0"/>
              <a:t>Kritisk; </a:t>
            </a:r>
            <a:r>
              <a:rPr lang="sv-SE" dirty="0" err="1" smtClean="0"/>
              <a:t>dialogue</a:t>
            </a:r>
            <a:r>
              <a:rPr lang="sv-SE" dirty="0" smtClean="0"/>
              <a:t> </a:t>
            </a:r>
            <a:r>
              <a:rPr lang="sv-SE" dirty="0" err="1" smtClean="0"/>
              <a:t>between</a:t>
            </a:r>
            <a:r>
              <a:rPr lang="sv-SE" dirty="0" smtClean="0"/>
              <a:t> </a:t>
            </a:r>
            <a:r>
              <a:rPr lang="sv-SE" dirty="0" err="1" smtClean="0"/>
              <a:t>tradistions</a:t>
            </a:r>
            <a:r>
              <a:rPr lang="sv-SE" dirty="0" smtClean="0"/>
              <a:t>, </a:t>
            </a:r>
            <a:r>
              <a:rPr lang="sv-SE" dirty="0" err="1" smtClean="0"/>
              <a:t>cultures</a:t>
            </a:r>
            <a:r>
              <a:rPr lang="sv-SE" dirty="0" smtClean="0"/>
              <a:t>, </a:t>
            </a:r>
            <a:r>
              <a:rPr lang="sv-SE" dirty="0" err="1" smtClean="0"/>
              <a:t>theories</a:t>
            </a:r>
            <a:r>
              <a:rPr lang="sv-SE" dirty="0" smtClean="0"/>
              <a:t> and </a:t>
            </a:r>
            <a:r>
              <a:rPr lang="sv-SE" dirty="0" err="1" smtClean="0"/>
              <a:t>thinkers</a:t>
            </a:r>
            <a:r>
              <a:rPr lang="sv-SE" dirty="0" smtClean="0"/>
              <a:t>, agonistic…not to </a:t>
            </a:r>
            <a:r>
              <a:rPr lang="sv-SE" dirty="0" err="1" smtClean="0"/>
              <a:t>smooth</a:t>
            </a:r>
            <a:r>
              <a:rPr lang="sv-SE" baseline="0" dirty="0" smtClean="0"/>
              <a:t> or evad </a:t>
            </a:r>
            <a:r>
              <a:rPr lang="sv-SE" baseline="0" dirty="0" err="1" smtClean="0"/>
              <a:t>differences</a:t>
            </a:r>
            <a:r>
              <a:rPr lang="sv-SE" baseline="0" dirty="0" smtClean="0"/>
              <a:t>, </a:t>
            </a:r>
            <a:r>
              <a:rPr lang="sv-SE" baseline="0" dirty="0" err="1" smtClean="0"/>
              <a:t>but</a:t>
            </a:r>
            <a:r>
              <a:rPr lang="sv-SE" baseline="0" dirty="0" smtClean="0"/>
              <a:t> make </a:t>
            </a:r>
            <a:r>
              <a:rPr lang="sv-SE" baseline="0" dirty="0" err="1" smtClean="0"/>
              <a:t>them</a:t>
            </a:r>
            <a:r>
              <a:rPr lang="sv-SE" baseline="0" dirty="0" smtClean="0"/>
              <a:t> </a:t>
            </a:r>
            <a:r>
              <a:rPr lang="sv-SE" baseline="0" dirty="0" err="1" smtClean="0"/>
              <a:t>productive</a:t>
            </a:r>
            <a:r>
              <a:rPr lang="sv-SE" baseline="0" dirty="0" smtClean="0"/>
              <a:t> for </a:t>
            </a:r>
            <a:r>
              <a:rPr lang="sv-SE" baseline="0" dirty="0" err="1" smtClean="0"/>
              <a:t>life</a:t>
            </a:r>
            <a:r>
              <a:rPr lang="sv-SE" baseline="0" dirty="0" smtClean="0"/>
              <a:t> and </a:t>
            </a:r>
            <a:r>
              <a:rPr lang="sv-SE" baseline="0" dirty="0" err="1" smtClean="0"/>
              <a:t>society</a:t>
            </a:r>
            <a:r>
              <a:rPr lang="sv-SE" baseline="0" dirty="0" smtClean="0"/>
              <a:t>, </a:t>
            </a:r>
            <a:r>
              <a:rPr lang="sv-SE" baseline="0" dirty="0" err="1" smtClean="0"/>
              <a:t>culture</a:t>
            </a:r>
            <a:r>
              <a:rPr lang="sv-SE" baseline="0" dirty="0" smtClean="0"/>
              <a:t> and </a:t>
            </a:r>
            <a:r>
              <a:rPr lang="sv-SE" baseline="0" dirty="0" err="1" smtClean="0"/>
              <a:t>education</a:t>
            </a:r>
            <a:r>
              <a:rPr lang="sv-SE" baseline="0" dirty="0" smtClean="0"/>
              <a:t>, </a:t>
            </a:r>
            <a:r>
              <a:rPr lang="sv-SE" baseline="0" dirty="0" err="1" smtClean="0"/>
              <a:t>dialogue</a:t>
            </a:r>
            <a:r>
              <a:rPr lang="sv-SE" baseline="0" dirty="0" smtClean="0"/>
              <a:t> </a:t>
            </a:r>
            <a:r>
              <a:rPr lang="sv-SE" baseline="0" dirty="0" err="1" smtClean="0"/>
              <a:t>instead</a:t>
            </a:r>
            <a:r>
              <a:rPr lang="sv-SE" baseline="0" dirty="0" smtClean="0"/>
              <a:t> </a:t>
            </a:r>
            <a:r>
              <a:rPr lang="sv-SE" baseline="0" dirty="0" err="1" smtClean="0"/>
              <a:t>of</a:t>
            </a:r>
            <a:r>
              <a:rPr lang="sv-SE" baseline="0" dirty="0" smtClean="0"/>
              <a:t> </a:t>
            </a:r>
            <a:r>
              <a:rPr lang="sv-SE" baseline="0" dirty="0" err="1" smtClean="0"/>
              <a:t>influence</a:t>
            </a:r>
            <a:endParaRPr lang="sv-SE" dirty="0" smtClean="0"/>
          </a:p>
          <a:p>
            <a:pPr marL="285750" indent="-285750">
              <a:buFont typeface="Arial" panose="020B0604020202020204" pitchFamily="34" charset="0"/>
              <a:buChar char="•"/>
            </a:pPr>
            <a:endParaRPr lang="sv-SE" dirty="0" smtClean="0"/>
          </a:p>
          <a:p>
            <a:pPr marL="285750" indent="-285750">
              <a:buFont typeface="Arial" panose="020B0604020202020204" pitchFamily="34" charset="0"/>
              <a:buChar char="•"/>
            </a:pPr>
            <a:endParaRPr lang="sv-SE" dirty="0" smtClean="0"/>
          </a:p>
          <a:p>
            <a:pPr marL="285750" indent="-285750">
              <a:buFont typeface="Arial" panose="020B0604020202020204" pitchFamily="34" charset="0"/>
              <a:buChar char="•"/>
            </a:pPr>
            <a:r>
              <a:rPr lang="sv-SE" dirty="0" smtClean="0"/>
              <a:t>Verktyg</a:t>
            </a:r>
          </a:p>
          <a:p>
            <a:pPr marL="742950" lvl="1" indent="-285750">
              <a:buFont typeface="Arial" panose="020B0604020202020204" pitchFamily="34" charset="0"/>
              <a:buChar char="•"/>
            </a:pPr>
            <a:r>
              <a:rPr lang="sv-SE" dirty="0" smtClean="0"/>
              <a:t>Praktiskt</a:t>
            </a:r>
          </a:p>
          <a:p>
            <a:pPr marL="742950" lvl="1" indent="-285750">
              <a:buFont typeface="Arial" panose="020B0604020202020204" pitchFamily="34" charset="0"/>
              <a:buChar char="•"/>
            </a:pPr>
            <a:r>
              <a:rPr lang="sv-SE" dirty="0" smtClean="0"/>
              <a:t>Handling</a:t>
            </a:r>
          </a:p>
          <a:p>
            <a:pPr marL="742950" lvl="1" indent="-285750">
              <a:buFont typeface="Arial" panose="020B0604020202020204" pitchFamily="34" charset="0"/>
              <a:buChar char="•"/>
            </a:pPr>
            <a:r>
              <a:rPr lang="sv-SE" dirty="0" smtClean="0"/>
              <a:t>Vardag</a:t>
            </a:r>
          </a:p>
          <a:p>
            <a:pPr marL="742950" lvl="1" indent="-285750">
              <a:buFont typeface="Arial" panose="020B0604020202020204" pitchFamily="34" charset="0"/>
              <a:buChar char="•"/>
            </a:pPr>
            <a:r>
              <a:rPr lang="sv-SE" dirty="0" smtClean="0"/>
              <a:t>Hur </a:t>
            </a:r>
          </a:p>
          <a:p>
            <a:r>
              <a:rPr lang="sv-SE" dirty="0" err="1" smtClean="0"/>
              <a:t>Emp</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3</a:t>
            </a:fld>
            <a:endParaRPr lang="sv-SE"/>
          </a:p>
        </p:txBody>
      </p:sp>
    </p:spTree>
    <p:extLst>
      <p:ext uri="{BB962C8B-B14F-4D97-AF65-F5344CB8AC3E}">
        <p14:creationId xmlns:p14="http://schemas.microsoft.com/office/powerpoint/2010/main" val="2106300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smtClean="0"/>
              <a:t>Imaginary</a:t>
            </a:r>
            <a:r>
              <a:rPr lang="sv-SE" dirty="0" smtClean="0"/>
              <a:t> </a:t>
            </a:r>
          </a:p>
          <a:p>
            <a:r>
              <a:rPr lang="sv-SE" dirty="0" smtClean="0"/>
              <a:t>1800-talets utställningar - </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17</a:t>
            </a:fld>
            <a:endParaRPr lang="sv-SE"/>
          </a:p>
        </p:txBody>
      </p:sp>
    </p:spTree>
    <p:extLst>
      <p:ext uri="{BB962C8B-B14F-4D97-AF65-F5344CB8AC3E}">
        <p14:creationId xmlns:p14="http://schemas.microsoft.com/office/powerpoint/2010/main" val="16012119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b="0" i="0" kern="1200" dirty="0" smtClean="0">
                <a:solidFill>
                  <a:schemeClr val="tx1"/>
                </a:solidFill>
                <a:effectLst/>
                <a:latin typeface="+mn-lt"/>
                <a:ea typeface="+mn-ea"/>
                <a:cs typeface="+mn-cs"/>
              </a:rPr>
              <a:t>http://www.npr.org/2016/09/25/495179824/hidden-figures-how-black-women-did-the-math-that-put-men-on-the-moon"When the first five black women took their seat in the office in 1943, it was in a segregated office with a 'colored girls' bathroom and a table for the 'colored' computers," author Margot Lee </a:t>
            </a:r>
            <a:r>
              <a:rPr lang="en-US" sz="1200" b="0" i="0" kern="1200" dirty="0" err="1" smtClean="0">
                <a:solidFill>
                  <a:schemeClr val="tx1"/>
                </a:solidFill>
                <a:effectLst/>
                <a:latin typeface="+mn-lt"/>
                <a:ea typeface="+mn-ea"/>
                <a:cs typeface="+mn-cs"/>
              </a:rPr>
              <a:t>Shetterly</a:t>
            </a:r>
            <a:r>
              <a:rPr lang="en-US" sz="1200" b="0" i="0" kern="1200" dirty="0" smtClean="0">
                <a:solidFill>
                  <a:schemeClr val="tx1"/>
                </a:solidFill>
                <a:effectLst/>
                <a:latin typeface="+mn-lt"/>
                <a:ea typeface="+mn-ea"/>
                <a:cs typeface="+mn-cs"/>
              </a:rPr>
              <a:t> tells NPR's Michel Martin.</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18</a:t>
            </a:fld>
            <a:endParaRPr lang="sv-SE"/>
          </a:p>
        </p:txBody>
      </p:sp>
    </p:spTree>
    <p:extLst>
      <p:ext uri="{BB962C8B-B14F-4D97-AF65-F5344CB8AC3E}">
        <p14:creationId xmlns:p14="http://schemas.microsoft.com/office/powerpoint/2010/main" val="12196868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smtClean="0"/>
              <a:t>Transformationer genom genealogi; identifiera orsaken till förtryck och förändra den</a:t>
            </a:r>
          </a:p>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20</a:t>
            </a:fld>
            <a:endParaRPr lang="sv-SE"/>
          </a:p>
        </p:txBody>
      </p:sp>
    </p:spTree>
    <p:extLst>
      <p:ext uri="{BB962C8B-B14F-4D97-AF65-F5344CB8AC3E}">
        <p14:creationId xmlns:p14="http://schemas.microsoft.com/office/powerpoint/2010/main" val="2157936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https://www.svd.se/linnes-teorier-banade-vag-for-rasismen</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23</a:t>
            </a:fld>
            <a:endParaRPr lang="sv-SE"/>
          </a:p>
        </p:txBody>
      </p:sp>
    </p:spTree>
    <p:extLst>
      <p:ext uri="{BB962C8B-B14F-4D97-AF65-F5344CB8AC3E}">
        <p14:creationId xmlns:p14="http://schemas.microsoft.com/office/powerpoint/2010/main" val="1122318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24</a:t>
            </a:fld>
            <a:endParaRPr lang="sv-SE"/>
          </a:p>
        </p:txBody>
      </p:sp>
    </p:spTree>
    <p:extLst>
      <p:ext uri="{BB962C8B-B14F-4D97-AF65-F5344CB8AC3E}">
        <p14:creationId xmlns:p14="http://schemas.microsoft.com/office/powerpoint/2010/main" val="3244095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 The implication of those messages was that to be black </a:t>
            </a:r>
            <a:r>
              <a:rPr lang="en-US" sz="1200" b="0" i="1" kern="1200" dirty="0" smtClean="0">
                <a:solidFill>
                  <a:schemeClr val="tx1"/>
                </a:solidFill>
                <a:effectLst/>
                <a:latin typeface="+mn-lt"/>
                <a:ea typeface="+mn-ea"/>
                <a:cs typeface="+mn-cs"/>
              </a:rPr>
              <a:t>and</a:t>
            </a:r>
            <a:r>
              <a:rPr lang="en-US" sz="1200" b="0" i="0" kern="1200" dirty="0" smtClean="0">
                <a:solidFill>
                  <a:schemeClr val="tx1"/>
                </a:solidFill>
                <a:effectLst/>
                <a:latin typeface="+mn-lt"/>
                <a:ea typeface="+mn-ea"/>
                <a:cs typeface="+mn-cs"/>
              </a:rPr>
              <a:t> a philosopher was a contradiction, because “niggers” can’t be philosophers.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smtClean="0">
                <a:solidFill>
                  <a:srgbClr val="000000"/>
                </a:solidFill>
                <a:effectLst/>
                <a:latin typeface="Cousine"/>
              </a:rPr>
              <a:t>http://opinionator.blogs.nytimes.com/2016/04/18/the-perils-of-being-a-black-philosopher/?smid=tw-nytopinionator&amp;smtyp=cur&amp;_r=0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There is nothing episodic about it; this form of white violence is historically grounded and systematic.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smtClean="0">
                <a:solidFill>
                  <a:srgbClr val="000000"/>
                </a:solidFill>
                <a:effectLst/>
                <a:latin typeface="Cousine"/>
              </a:rPr>
              <a:t>I first had to move into the territory and work patiently and locally with questions that seem to have no bearing on one another, but they gradually weave together into the net of a problematic, which in turn helps disengage and elucidate a proper philosophical inquiry.</a:t>
            </a:r>
          </a:p>
          <a:p>
            <a:r>
              <a:rPr lang="en-US" sz="1200" b="0" i="0" kern="1200" dirty="0" smtClean="0">
                <a:solidFill>
                  <a:schemeClr val="tx1"/>
                </a:solidFill>
                <a:effectLst/>
                <a:latin typeface="+mn-lt"/>
                <a:ea typeface="+mn-ea"/>
                <a:cs typeface="+mn-cs"/>
              </a:rPr>
              <a:t> Or as President Nicolas Sarkozy of France said in Senegal in 2007, “The tragedy of Africa is that the African man has never really entered [human] </a:t>
            </a:r>
            <a:r>
              <a:rPr lang="en-US" sz="1200" b="0" i="0" kern="1200" dirty="0" err="1" smtClean="0">
                <a:solidFill>
                  <a:schemeClr val="tx1"/>
                </a:solidFill>
                <a:effectLst/>
                <a:latin typeface="+mn-lt"/>
                <a:ea typeface="+mn-ea"/>
                <a:cs typeface="+mn-cs"/>
              </a:rPr>
              <a:t>history.The</a:t>
            </a:r>
            <a:r>
              <a:rPr lang="en-US" sz="1200" b="0" i="0" kern="1200" dirty="0" smtClean="0">
                <a:solidFill>
                  <a:schemeClr val="tx1"/>
                </a:solidFill>
                <a:effectLst/>
                <a:latin typeface="+mn-lt"/>
                <a:ea typeface="+mn-ea"/>
                <a:cs typeface="+mn-cs"/>
              </a:rPr>
              <a:t> African peasant has known only the eternal renewal of time via the endless repetition of the same actions and the same words [like an animal]. In this mentality, where everything always starts over again, there is no place for human adventure nor for any idea of progress.”</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25</a:t>
            </a:fld>
            <a:endParaRPr lang="sv-SE"/>
          </a:p>
        </p:txBody>
      </p:sp>
    </p:spTree>
    <p:extLst>
      <p:ext uri="{BB962C8B-B14F-4D97-AF65-F5344CB8AC3E}">
        <p14:creationId xmlns:p14="http://schemas.microsoft.com/office/powerpoint/2010/main" val="4177664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kern="1200" dirty="0" smtClean="0">
                <a:solidFill>
                  <a:schemeClr val="tx1"/>
                </a:solidFill>
                <a:effectLst/>
                <a:latin typeface="+mn-lt"/>
                <a:ea typeface="+mn-ea"/>
                <a:cs typeface="+mn-cs"/>
              </a:rPr>
              <a:t>Ingen älskar </a:t>
            </a:r>
            <a:r>
              <a:rPr lang="sv-SE" sz="1200" b="1" i="0" kern="1200" dirty="0" smtClean="0">
                <a:solidFill>
                  <a:schemeClr val="tx1"/>
                </a:solidFill>
                <a:effectLst/>
                <a:latin typeface="+mn-lt"/>
                <a:ea typeface="+mn-ea"/>
                <a:cs typeface="+mn-cs"/>
              </a:rPr>
              <a:t>budbäraren</a:t>
            </a:r>
            <a:r>
              <a:rPr lang="sv-SE" sz="1200" b="0" i="0" kern="1200" dirty="0" smtClean="0">
                <a:solidFill>
                  <a:schemeClr val="tx1"/>
                </a:solidFill>
                <a:effectLst/>
                <a:latin typeface="+mn-lt"/>
                <a:ea typeface="+mn-ea"/>
                <a:cs typeface="+mn-cs"/>
              </a:rPr>
              <a:t> som kommer med </a:t>
            </a:r>
            <a:r>
              <a:rPr lang="sv-SE" sz="1200" b="1" i="0" kern="1200" dirty="0" smtClean="0">
                <a:solidFill>
                  <a:schemeClr val="tx1"/>
                </a:solidFill>
                <a:effectLst/>
                <a:latin typeface="+mn-lt"/>
                <a:ea typeface="+mn-ea"/>
                <a:cs typeface="+mn-cs"/>
              </a:rPr>
              <a:t>dåliga nyheter</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26</a:t>
            </a:fld>
            <a:endParaRPr lang="sv-SE"/>
          </a:p>
        </p:txBody>
      </p:sp>
    </p:spTree>
    <p:extLst>
      <p:ext uri="{BB962C8B-B14F-4D97-AF65-F5344CB8AC3E}">
        <p14:creationId xmlns:p14="http://schemas.microsoft.com/office/powerpoint/2010/main" val="27414721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333333"/>
                </a:solidFill>
                <a:latin typeface="georgia" panose="02040502050405020303" pitchFamily="18" charset="0"/>
              </a:rPr>
              <a:t>Racial violence is linked to forms of racial vulnerability, disposability and our tendency as a nation to grieve the deaths of certain racialized persons and not others. The disproportionate number of poor black people affected by Hurricane Katrina, or the sentencing disparities when it comes to locking up black people for nonviolent offenses, or the shooting in the back of Walter Scott by the white police officer Michael </a:t>
            </a:r>
            <a:r>
              <a:rPr lang="en-US" dirty="0" err="1" smtClean="0">
                <a:solidFill>
                  <a:srgbClr val="333333"/>
                </a:solidFill>
                <a:latin typeface="georgia" panose="02040502050405020303" pitchFamily="18" charset="0"/>
              </a:rPr>
              <a:t>Slager</a:t>
            </a:r>
            <a:r>
              <a:rPr lang="en-US" dirty="0" smtClean="0">
                <a:solidFill>
                  <a:srgbClr val="333333"/>
                </a:solidFill>
                <a:latin typeface="georgia" panose="02040502050405020303" pitchFamily="18" charset="0"/>
              </a:rPr>
              <a:t> are all examples of forms of racialized disposability. They speak to how black humanity is deemed of little or no human value.</a:t>
            </a:r>
            <a:endParaRPr lang="sv-SE" dirty="0" smtClean="0"/>
          </a:p>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27</a:t>
            </a:fld>
            <a:endParaRPr lang="sv-SE"/>
          </a:p>
        </p:txBody>
      </p:sp>
    </p:spTree>
    <p:extLst>
      <p:ext uri="{BB962C8B-B14F-4D97-AF65-F5344CB8AC3E}">
        <p14:creationId xmlns:p14="http://schemas.microsoft.com/office/powerpoint/2010/main" val="1656368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fontAlgn="base"/>
            <a:r>
              <a:rPr lang="en-US" sz="1200" b="0" i="0" u="none" strike="noStrike" kern="1200" dirty="0" err="1" smtClean="0">
                <a:solidFill>
                  <a:schemeClr val="tx1"/>
                </a:solidFill>
                <a:effectLst/>
                <a:latin typeface="+mn-lt"/>
                <a:ea typeface="+mn-ea"/>
                <a:cs typeface="+mn-cs"/>
                <a:hlinkClick r:id="rId3" tooltip="Permalink to Violence, Art, and Our Crisis in Culture"/>
              </a:rPr>
              <a:t>Scapegaoting</a:t>
            </a:r>
            <a:r>
              <a:rPr lang="en-US" sz="1200" b="0" i="0" u="none" strike="noStrike" kern="1200" dirty="0" smtClean="0">
                <a:solidFill>
                  <a:schemeClr val="tx1"/>
                </a:solidFill>
                <a:effectLst/>
                <a:latin typeface="+mn-lt"/>
                <a:ea typeface="+mn-ea"/>
                <a:cs typeface="+mn-cs"/>
                <a:hlinkClick r:id="rId3" tooltip="Permalink to Violence, Art, and Our Crisis in Culture"/>
              </a:rPr>
              <a:t>- globalization’s demises </a:t>
            </a:r>
            <a:br>
              <a:rPr lang="en-US" sz="1200" b="0" i="0" u="none" strike="noStrike" kern="1200" dirty="0" smtClean="0">
                <a:solidFill>
                  <a:schemeClr val="tx1"/>
                </a:solidFill>
                <a:effectLst/>
                <a:latin typeface="+mn-lt"/>
                <a:ea typeface="+mn-ea"/>
                <a:cs typeface="+mn-cs"/>
                <a:hlinkClick r:id="rId3" tooltip="Permalink to Violence, Art, and Our Crisis in Culture"/>
              </a:rPr>
            </a:br>
            <a:endParaRPr lang="en-US" sz="1200" b="0" i="0" kern="1200" dirty="0" smtClean="0">
              <a:solidFill>
                <a:schemeClr val="tx1"/>
              </a:solidFill>
              <a:effectLst/>
              <a:latin typeface="+mn-lt"/>
              <a:ea typeface="+mn-ea"/>
              <a:cs typeface="+mn-cs"/>
            </a:endParaRPr>
          </a:p>
          <a:p>
            <a:pPr fontAlgn="base"/>
            <a:r>
              <a:rPr lang="en-US" sz="1200" b="1" u="none" strike="noStrike" kern="1200" dirty="0" smtClean="0">
                <a:solidFill>
                  <a:schemeClr val="tx1"/>
                </a:solidFill>
                <a:effectLst/>
                <a:latin typeface="+mn-lt"/>
                <a:ea typeface="+mn-ea"/>
                <a:cs typeface="+mn-cs"/>
                <a:hlinkClick r:id="rId3"/>
              </a:rPr>
              <a:t>Violence, Art, and Our Crisis in Culture</a:t>
            </a:r>
            <a:endParaRPr lang="en-US" sz="1200" b="1"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“The common element connecting art and politics is that they are both phenomena of the public world. What mediates the conflict between the artist and the man of action is the </a:t>
            </a:r>
            <a:r>
              <a:rPr lang="en-US" sz="1200" b="0" i="1" kern="1200" dirty="0" err="1" smtClean="0">
                <a:solidFill>
                  <a:schemeClr val="tx1"/>
                </a:solidFill>
                <a:effectLst/>
                <a:latin typeface="+mn-lt"/>
                <a:ea typeface="+mn-ea"/>
                <a:cs typeface="+mn-cs"/>
              </a:rPr>
              <a:t>cultura</a:t>
            </a:r>
            <a:r>
              <a:rPr lang="en-US" sz="1200" b="0" i="1" kern="1200" dirty="0" smtClean="0">
                <a:solidFill>
                  <a:schemeClr val="tx1"/>
                </a:solidFill>
                <a:effectLst/>
                <a:latin typeface="+mn-lt"/>
                <a:ea typeface="+mn-ea"/>
                <a:cs typeface="+mn-cs"/>
              </a:rPr>
              <a:t> animi</a:t>
            </a:r>
            <a:r>
              <a:rPr lang="en-US" sz="1200" b="0" i="0" kern="1200" dirty="0" smtClean="0">
                <a:solidFill>
                  <a:schemeClr val="tx1"/>
                </a:solidFill>
                <a:effectLst/>
                <a:latin typeface="+mn-lt"/>
                <a:ea typeface="+mn-ea"/>
                <a:cs typeface="+mn-cs"/>
              </a:rPr>
              <a:t>, that is, a mind so trained and cultivated that it can be trusted to tend and take care of the world of appearances whose criterion is beauty.”</a:t>
            </a:r>
          </a:p>
          <a:p>
            <a:pPr fontAlgn="base"/>
            <a:r>
              <a:rPr lang="en-US" sz="1200" b="0" i="0" kern="1200" dirty="0" smtClean="0">
                <a:solidFill>
                  <a:schemeClr val="tx1"/>
                </a:solidFill>
                <a:effectLst/>
                <a:latin typeface="+mn-lt"/>
                <a:ea typeface="+mn-ea"/>
                <a:cs typeface="+mn-cs"/>
              </a:rPr>
              <a:t>“The Crisis in Culture,” in </a:t>
            </a:r>
            <a:r>
              <a:rPr lang="en-US" sz="1200" b="0" i="1" kern="1200" dirty="0" smtClean="0">
                <a:solidFill>
                  <a:schemeClr val="tx1"/>
                </a:solidFill>
                <a:effectLst/>
                <a:latin typeface="+mn-lt"/>
                <a:ea typeface="+mn-ea"/>
                <a:cs typeface="+mn-cs"/>
              </a:rPr>
              <a:t>Between Past and Future </a:t>
            </a:r>
            <a:r>
              <a:rPr lang="en-US" sz="1200" b="0" i="0" kern="1200" dirty="0" smtClean="0">
                <a:solidFill>
                  <a:schemeClr val="tx1"/>
                </a:solidFill>
                <a:effectLst/>
                <a:latin typeface="+mn-lt"/>
                <a:ea typeface="+mn-ea"/>
                <a:cs typeface="+mn-cs"/>
              </a:rPr>
              <a:t>(1993 [1961]) 218-219</a:t>
            </a:r>
          </a:p>
          <a:p>
            <a:pPr fontAlgn="base"/>
            <a:r>
              <a:rPr lang="en-US" sz="1200" b="0" i="0" kern="1200" dirty="0" smtClean="0">
                <a:solidFill>
                  <a:schemeClr val="tx1"/>
                </a:solidFill>
                <a:effectLst/>
                <a:latin typeface="+mn-lt"/>
                <a:ea typeface="+mn-ea"/>
                <a:cs typeface="+mn-cs"/>
              </a:rPr>
              <a:t>“[T]</a:t>
            </a:r>
            <a:r>
              <a:rPr lang="en-US" sz="1200" b="0" i="0" kern="1200" dirty="0" err="1" smtClean="0">
                <a:solidFill>
                  <a:schemeClr val="tx1"/>
                </a:solidFill>
                <a:effectLst/>
                <a:latin typeface="+mn-lt"/>
                <a:ea typeface="+mn-ea"/>
                <a:cs typeface="+mn-cs"/>
              </a:rPr>
              <a:t>hese</a:t>
            </a:r>
            <a:r>
              <a:rPr lang="en-US" sz="1200" b="0" i="0" kern="1200" dirty="0" smtClean="0">
                <a:solidFill>
                  <a:schemeClr val="tx1"/>
                </a:solidFill>
                <a:effectLst/>
                <a:latin typeface="+mn-lt"/>
                <a:ea typeface="+mn-ea"/>
                <a:cs typeface="+mn-cs"/>
              </a:rPr>
              <a:t> are exercises in political thought as it arises out of the actuality of political incidents (though such incidents are mentioned only occasionally), and my assumption is that thought itself arises out of incidents of living experience and must remain bound to them as the only guidepost by which to take its bearings.”</a:t>
            </a:r>
          </a:p>
          <a:p>
            <a:pPr fontAlgn="base"/>
            <a:r>
              <a:rPr lang="en-US" sz="1200" b="0" i="0" kern="1200" dirty="0" smtClean="0">
                <a:solidFill>
                  <a:schemeClr val="tx1"/>
                </a:solidFill>
                <a:effectLst/>
                <a:latin typeface="+mn-lt"/>
                <a:ea typeface="+mn-ea"/>
                <a:cs typeface="+mn-cs"/>
              </a:rPr>
              <a:t>— Hannah Arendt, “Preface,” in </a:t>
            </a:r>
            <a:r>
              <a:rPr lang="en-US" sz="1200" b="0" i="1" kern="1200" dirty="0" smtClean="0">
                <a:solidFill>
                  <a:schemeClr val="tx1"/>
                </a:solidFill>
                <a:effectLst/>
                <a:latin typeface="+mn-lt"/>
                <a:ea typeface="+mn-ea"/>
                <a:cs typeface="+mn-cs"/>
              </a:rPr>
              <a:t>Between Past and Future</a:t>
            </a:r>
            <a:endParaRPr lang="en-US" sz="1200" b="0" i="0" kern="1200" dirty="0" smtClean="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28</a:t>
            </a:fld>
            <a:endParaRPr lang="sv-SE"/>
          </a:p>
        </p:txBody>
      </p:sp>
    </p:spTree>
    <p:extLst>
      <p:ext uri="{BB962C8B-B14F-4D97-AF65-F5344CB8AC3E}">
        <p14:creationId xmlns:p14="http://schemas.microsoft.com/office/powerpoint/2010/main" val="1039516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29</a:t>
            </a:fld>
            <a:endParaRPr lang="sv-SE"/>
          </a:p>
        </p:txBody>
      </p:sp>
    </p:spTree>
    <p:extLst>
      <p:ext uri="{BB962C8B-B14F-4D97-AF65-F5344CB8AC3E}">
        <p14:creationId xmlns:p14="http://schemas.microsoft.com/office/powerpoint/2010/main" val="1271509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It is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unclear</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which</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is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worse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immigrant as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cheap</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labor</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or the immigrant as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suicide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bomber.)</a:t>
            </a:r>
            <a:endParaRPr kumimoji="0" lang="sv-SE" altLang="sv-SE"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 ask,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too</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Why</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does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seem</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mad to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some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and not at all to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others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sv-SE" altLang="sv-SE"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what</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scholars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of</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religion do is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account</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for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why</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groups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of</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people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consistently</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agree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to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things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that</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other</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people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think</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are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incomprehensible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irrational</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even</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senseless.</a:t>
            </a: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a:t>
            </a:r>
            <a:endParaRPr kumimoji="0" lang="sv-SE" altLang="sv-SE"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presses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to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think</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differently</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about</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what</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organizes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mass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groups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of</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people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to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adhere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to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ideas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that</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seem</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senseless to outsiders. “The charismatic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leader</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wrote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sociologist</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Max Weber, in 1919,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gains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and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maintains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authority</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solely</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by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proving</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his</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strength</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in </a:t>
            </a:r>
            <a:r>
              <a:rPr kumimoji="0" lang="sv-SE" altLang="sv-SE" sz="1200" b="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life</a:t>
            </a:r>
            <a:r>
              <a:rPr kumimoji="0" lang="sv-SE" altLang="sv-SE"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sv-SE" altLang="sv-SE" sz="2000" b="0" i="0" u="none" strike="noStrike" cap="none" normalizeH="0" baseline="0" dirty="0" smtClean="0">
              <a:ln>
                <a:noFill/>
              </a:ln>
              <a:solidFill>
                <a:schemeClr val="tx1"/>
              </a:solidFill>
              <a:effectLst/>
              <a:latin typeface="Arial" panose="020B0604020202020204" pitchFamily="34" charset="0"/>
            </a:endParaRPr>
          </a:p>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6</a:t>
            </a:fld>
            <a:endParaRPr lang="sv-SE"/>
          </a:p>
        </p:txBody>
      </p:sp>
    </p:spTree>
    <p:extLst>
      <p:ext uri="{BB962C8B-B14F-4D97-AF65-F5344CB8AC3E}">
        <p14:creationId xmlns:p14="http://schemas.microsoft.com/office/powerpoint/2010/main" val="19470347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Yttrande frihet</a:t>
            </a:r>
          </a:p>
          <a:p>
            <a:r>
              <a:rPr lang="sv-SE" dirty="0" smtClean="0"/>
              <a:t>Rättighetsbaserade </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30</a:t>
            </a:fld>
            <a:endParaRPr lang="sv-SE"/>
          </a:p>
        </p:txBody>
      </p:sp>
    </p:spTree>
    <p:extLst>
      <p:ext uri="{BB962C8B-B14F-4D97-AF65-F5344CB8AC3E}">
        <p14:creationId xmlns:p14="http://schemas.microsoft.com/office/powerpoint/2010/main" val="19335670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smtClean="0">
                <a:solidFill>
                  <a:srgbClr val="222222"/>
                </a:solidFill>
                <a:latin typeface="arial" panose="020B0604020202020204" pitchFamily="34" charset="0"/>
              </a:rPr>
              <a:t>David </a:t>
            </a:r>
            <a:r>
              <a:rPr lang="sv-SE" b="1" dirty="0" err="1" smtClean="0">
                <a:solidFill>
                  <a:srgbClr val="222222"/>
                </a:solidFill>
                <a:latin typeface="arial" panose="020B0604020202020204" pitchFamily="34" charset="0"/>
              </a:rPr>
              <a:t>Klöcker</a:t>
            </a:r>
            <a:r>
              <a:rPr lang="sv-SE" b="1" dirty="0" smtClean="0">
                <a:solidFill>
                  <a:srgbClr val="222222"/>
                </a:solidFill>
                <a:latin typeface="arial" panose="020B0604020202020204" pitchFamily="34" charset="0"/>
              </a:rPr>
              <a:t> Ehrenstrahls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smtClean="0">
                <a:solidFill>
                  <a:srgbClr val="222222"/>
                </a:solidFill>
                <a:latin typeface="arial" panose="020B0604020202020204" pitchFamily="34" charset="0"/>
              </a:rPr>
              <a:t>I en ny undersökning ger svenska folket SD-ledaren Jimmie Åkesson högsta betyg då man velat mäta vem av partiledarna som förstår vanliga väljare. I botten hamnar Miljöpartiets språkrör.</a:t>
            </a:r>
            <a:endParaRPr lang="sv-SE" dirty="0" smtClean="0"/>
          </a:p>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31</a:t>
            </a:fld>
            <a:endParaRPr lang="sv-SE"/>
          </a:p>
        </p:txBody>
      </p:sp>
    </p:spTree>
    <p:extLst>
      <p:ext uri="{BB962C8B-B14F-4D97-AF65-F5344CB8AC3E}">
        <p14:creationId xmlns:p14="http://schemas.microsoft.com/office/powerpoint/2010/main" val="3781761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b="1" i="0" kern="1200" dirty="0" smtClean="0">
                <a:solidFill>
                  <a:schemeClr val="tx1"/>
                </a:solidFill>
                <a:effectLst/>
                <a:latin typeface="+mn-lt"/>
                <a:ea typeface="+mn-ea"/>
                <a:cs typeface="+mn-cs"/>
              </a:rPr>
              <a:t>legal integration</a:t>
            </a:r>
            <a:r>
              <a:rPr lang="en-US" sz="1200" b="0" i="0" kern="1200" dirty="0" smtClean="0">
                <a:solidFill>
                  <a:schemeClr val="tx1"/>
                </a:solidFill>
                <a:effectLst/>
                <a:latin typeface="+mn-lt"/>
                <a:ea typeface="+mn-ea"/>
                <a:cs typeface="+mn-cs"/>
              </a:rPr>
              <a:t>, including secure residence status, pathways to </a:t>
            </a:r>
            <a:r>
              <a:rPr lang="en-US" sz="1200" b="0" i="0" kern="1200" dirty="0" err="1" smtClean="0">
                <a:solidFill>
                  <a:schemeClr val="tx1"/>
                </a:solidFill>
                <a:effectLst/>
                <a:latin typeface="+mn-lt"/>
                <a:ea typeface="+mn-ea"/>
                <a:cs typeface="+mn-cs"/>
              </a:rPr>
              <a:t>naturalisation</a:t>
            </a:r>
            <a:r>
              <a:rPr lang="en-US" sz="1200" b="0" i="0" kern="1200" dirty="0" smtClean="0">
                <a:solidFill>
                  <a:schemeClr val="tx1"/>
                </a:solidFill>
                <a:effectLst/>
                <a:latin typeface="+mn-lt"/>
                <a:ea typeface="+mn-ea"/>
                <a:cs typeface="+mn-cs"/>
              </a:rPr>
              <a:t> and family reunification,</a:t>
            </a:r>
          </a:p>
          <a:p>
            <a:r>
              <a:rPr lang="en-US" sz="1200" b="1" i="0" kern="1200" dirty="0" smtClean="0">
                <a:solidFill>
                  <a:schemeClr val="tx1"/>
                </a:solidFill>
                <a:effectLst/>
                <a:latin typeface="+mn-lt"/>
                <a:ea typeface="+mn-ea"/>
                <a:cs typeface="+mn-cs"/>
              </a:rPr>
              <a:t>socio-economic integration</a:t>
            </a:r>
            <a:r>
              <a:rPr lang="en-US" sz="1200" b="0" i="0" kern="1200" dirty="0" smtClean="0">
                <a:solidFill>
                  <a:schemeClr val="tx1"/>
                </a:solidFill>
                <a:effectLst/>
                <a:latin typeface="+mn-lt"/>
                <a:ea typeface="+mn-ea"/>
                <a:cs typeface="+mn-cs"/>
              </a:rPr>
              <a:t>, including access to housing, employment, health support and social assistance,</a:t>
            </a:r>
          </a:p>
          <a:p>
            <a:r>
              <a:rPr lang="en-US" sz="1200" b="1" i="0" kern="1200" dirty="0" smtClean="0">
                <a:solidFill>
                  <a:schemeClr val="tx1"/>
                </a:solidFill>
                <a:effectLst/>
                <a:latin typeface="+mn-lt"/>
                <a:ea typeface="+mn-ea"/>
                <a:cs typeface="+mn-cs"/>
              </a:rPr>
              <a:t>socio-cultural integration</a:t>
            </a:r>
            <a:r>
              <a:rPr lang="en-US" sz="1200" b="0" i="0" kern="1200" dirty="0" smtClean="0">
                <a:solidFill>
                  <a:schemeClr val="tx1"/>
                </a:solidFill>
                <a:effectLst/>
                <a:latin typeface="+mn-lt"/>
                <a:ea typeface="+mn-ea"/>
                <a:cs typeface="+mn-cs"/>
              </a:rPr>
              <a:t>, including access to education, social orientation, language learning and participation in public life.</a:t>
            </a:r>
          </a:p>
          <a:p>
            <a:endParaRPr lang="sv-SE" dirty="0"/>
          </a:p>
        </p:txBody>
      </p:sp>
      <p:sp>
        <p:nvSpPr>
          <p:cNvPr id="4" name="Platshållare för bildnummer 3"/>
          <p:cNvSpPr>
            <a:spLocks noGrp="1"/>
          </p:cNvSpPr>
          <p:nvPr>
            <p:ph type="sldNum" sz="quarter" idx="10"/>
          </p:nvPr>
        </p:nvSpPr>
        <p:spPr/>
        <p:txBody>
          <a:bodyPr/>
          <a:lstStyle/>
          <a:p>
            <a:fld id="{3C9E528A-3962-494E-B253-AB2D0D9E13F1}" type="slidenum">
              <a:rPr lang="sv-SE" smtClean="0"/>
              <a:t>32</a:t>
            </a:fld>
            <a:endParaRPr lang="sv-SE"/>
          </a:p>
        </p:txBody>
      </p:sp>
    </p:spTree>
    <p:extLst>
      <p:ext uri="{BB962C8B-B14F-4D97-AF65-F5344CB8AC3E}">
        <p14:creationId xmlns:p14="http://schemas.microsoft.com/office/powerpoint/2010/main" val="36609556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smtClean="0">
                <a:solidFill>
                  <a:schemeClr val="tx1"/>
                </a:solidFill>
                <a:effectLst/>
                <a:latin typeface="+mn-lt"/>
                <a:ea typeface="+mn-ea"/>
                <a:cs typeface="+mn-cs"/>
              </a:rPr>
              <a:t>Human </a:t>
            </a:r>
            <a:r>
              <a:rPr lang="sv-SE" sz="1200" kern="1200" dirty="0" err="1" smtClean="0">
                <a:solidFill>
                  <a:schemeClr val="tx1"/>
                </a:solidFill>
                <a:effectLst/>
                <a:latin typeface="+mn-lt"/>
                <a:ea typeface="+mn-ea"/>
                <a:cs typeface="+mn-cs"/>
              </a:rPr>
              <a:t>beings</a:t>
            </a:r>
            <a:r>
              <a:rPr lang="sv-SE" sz="1200" kern="1200" dirty="0" smtClean="0">
                <a:solidFill>
                  <a:schemeClr val="tx1"/>
                </a:solidFill>
                <a:effectLst/>
                <a:latin typeface="+mn-lt"/>
                <a:ea typeface="+mn-ea"/>
                <a:cs typeface="+mn-cs"/>
              </a:rPr>
              <a:t>, for Arendt, </a:t>
            </a:r>
            <a:r>
              <a:rPr lang="sv-SE" sz="1200" kern="1200" dirty="0" err="1" smtClean="0">
                <a:solidFill>
                  <a:schemeClr val="tx1"/>
                </a:solidFill>
                <a:effectLst/>
                <a:latin typeface="+mn-lt"/>
                <a:ea typeface="+mn-ea"/>
                <a:cs typeface="+mn-cs"/>
              </a:rPr>
              <a:t>are</a:t>
            </a:r>
            <a:r>
              <a:rPr lang="sv-SE" sz="1200" kern="1200" dirty="0" smtClean="0">
                <a:solidFill>
                  <a:schemeClr val="tx1"/>
                </a:solidFill>
                <a:effectLst/>
                <a:latin typeface="+mn-lt"/>
                <a:ea typeface="+mn-ea"/>
                <a:cs typeface="+mn-cs"/>
              </a:rPr>
              <a:t> not </a:t>
            </a:r>
            <a:r>
              <a:rPr lang="sv-SE" sz="1200" kern="1200" dirty="0" err="1" smtClean="0">
                <a:solidFill>
                  <a:schemeClr val="tx1"/>
                </a:solidFill>
                <a:effectLst/>
                <a:latin typeface="+mn-lt"/>
                <a:ea typeface="+mn-ea"/>
                <a:cs typeface="+mn-cs"/>
              </a:rPr>
              <a:t>bound</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together</a:t>
            </a:r>
            <a:r>
              <a:rPr lang="sv-SE" sz="1200" kern="1200" dirty="0" smtClean="0">
                <a:solidFill>
                  <a:schemeClr val="tx1"/>
                </a:solidFill>
                <a:effectLst/>
                <a:latin typeface="+mn-lt"/>
                <a:ea typeface="+mn-ea"/>
                <a:cs typeface="+mn-cs"/>
              </a:rPr>
              <a:t> by </a:t>
            </a:r>
            <a:r>
              <a:rPr lang="sv-SE" sz="1200" kern="1200" dirty="0" err="1" smtClean="0">
                <a:solidFill>
                  <a:schemeClr val="tx1"/>
                </a:solidFill>
                <a:effectLst/>
                <a:latin typeface="+mn-lt"/>
                <a:ea typeface="+mn-ea"/>
                <a:cs typeface="+mn-cs"/>
              </a:rPr>
              <a:t>participating</a:t>
            </a:r>
            <a:r>
              <a:rPr lang="sv-SE" sz="1200" kern="1200" dirty="0" smtClean="0">
                <a:solidFill>
                  <a:schemeClr val="tx1"/>
                </a:solidFill>
                <a:effectLst/>
                <a:latin typeface="+mn-lt"/>
                <a:ea typeface="+mn-ea"/>
                <a:cs typeface="+mn-cs"/>
              </a:rPr>
              <a:t> in a universal human </a:t>
            </a:r>
            <a:r>
              <a:rPr lang="sv-SE" sz="1200" kern="1200" dirty="0" err="1" smtClean="0">
                <a:solidFill>
                  <a:schemeClr val="tx1"/>
                </a:solidFill>
                <a:effectLst/>
                <a:latin typeface="+mn-lt"/>
                <a:ea typeface="+mn-ea"/>
                <a:cs typeface="+mn-cs"/>
              </a:rPr>
              <a:t>essence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What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there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are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instead</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are</a:t>
            </a:r>
            <a:r>
              <a:rPr lang="sv-SE" sz="1200" kern="1200" dirty="0" smtClean="0">
                <a:solidFill>
                  <a:schemeClr val="tx1"/>
                </a:solidFill>
                <a:effectLst/>
                <a:latin typeface="+mn-lt"/>
                <a:ea typeface="+mn-ea"/>
                <a:cs typeface="+mn-cs"/>
              </a:rPr>
              <a:t> a </a:t>
            </a:r>
            <a:r>
              <a:rPr lang="sv-SE" sz="1200" kern="1200" dirty="0" err="1" smtClean="0">
                <a:solidFill>
                  <a:schemeClr val="tx1"/>
                </a:solidFill>
                <a:effectLst/>
                <a:latin typeface="+mn-lt"/>
                <a:ea typeface="+mn-ea"/>
                <a:cs typeface="+mn-cs"/>
              </a:rPr>
              <a:t>plurality</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particular</a:t>
            </a:r>
            <a:r>
              <a:rPr lang="sv-SE" sz="1200" kern="1200" dirty="0" smtClean="0">
                <a:solidFill>
                  <a:schemeClr val="tx1"/>
                </a:solidFill>
                <a:effectLst/>
                <a:latin typeface="+mn-lt"/>
                <a:ea typeface="+mn-ea"/>
                <a:cs typeface="+mn-cs"/>
              </a:rPr>
              <a:t> human </a:t>
            </a:r>
            <a:r>
              <a:rPr lang="sv-SE" sz="1200" kern="1200" dirty="0" err="1" smtClean="0">
                <a:solidFill>
                  <a:schemeClr val="tx1"/>
                </a:solidFill>
                <a:effectLst/>
                <a:latin typeface="+mn-lt"/>
                <a:ea typeface="+mn-ea"/>
                <a:cs typeface="+mn-cs"/>
              </a:rPr>
              <a:t>individuals</a:t>
            </a:r>
            <a:r>
              <a:rPr lang="sv-SE" sz="1200" kern="1200" dirty="0" smtClean="0">
                <a:solidFill>
                  <a:schemeClr val="tx1"/>
                </a:solidFill>
                <a:effectLst/>
                <a:latin typeface="+mn-lt"/>
                <a:ea typeface="+mn-ea"/>
                <a:cs typeface="+mn-cs"/>
              </a:rPr>
              <a:t>, and an </a:t>
            </a:r>
            <a:r>
              <a:rPr lang="sv-SE" sz="1200" kern="1200" dirty="0" err="1" smtClean="0">
                <a:solidFill>
                  <a:schemeClr val="tx1"/>
                </a:solidFill>
                <a:effectLst/>
                <a:latin typeface="+mn-lt"/>
                <a:ea typeface="+mn-ea"/>
                <a:cs typeface="+mn-cs"/>
              </a:rPr>
              <a:t>adequate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account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political</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life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will</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emphasize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that</a:t>
            </a:r>
            <a:r>
              <a:rPr lang="sv-SE" sz="1200" kern="1200" dirty="0" smtClean="0">
                <a:solidFill>
                  <a:schemeClr val="tx1"/>
                </a:solidFill>
                <a:effectLst/>
                <a:latin typeface="+mn-lt"/>
                <a:ea typeface="+mn-ea"/>
                <a:cs typeface="+mn-cs"/>
              </a:rPr>
              <a:t> it </a:t>
            </a:r>
            <a:r>
              <a:rPr lang="sv-SE" sz="1200" kern="1200" dirty="0" err="1" smtClean="0">
                <a:solidFill>
                  <a:schemeClr val="tx1"/>
                </a:solidFill>
                <a:effectLst/>
                <a:latin typeface="+mn-lt"/>
                <a:ea typeface="+mn-ea"/>
                <a:cs typeface="+mn-cs"/>
              </a:rPr>
              <a:t>arises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out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the </a:t>
            </a:r>
            <a:r>
              <a:rPr lang="sv-SE" sz="1200" kern="1200" dirty="0" err="1" smtClean="0">
                <a:solidFill>
                  <a:schemeClr val="tx1"/>
                </a:solidFill>
                <a:effectLst/>
                <a:latin typeface="+mn-lt"/>
                <a:ea typeface="+mn-ea"/>
                <a:cs typeface="+mn-cs"/>
              </a:rPr>
              <a:t>behavior</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individuals</a:t>
            </a:r>
            <a:r>
              <a:rPr lang="sv-SE" sz="1200" kern="1200" dirty="0" smtClean="0">
                <a:solidFill>
                  <a:schemeClr val="tx1"/>
                </a:solidFill>
                <a:effectLst/>
                <a:latin typeface="+mn-lt"/>
                <a:ea typeface="+mn-ea"/>
                <a:cs typeface="+mn-cs"/>
              </a:rPr>
              <a:t>. Human </a:t>
            </a:r>
            <a:r>
              <a:rPr lang="sv-SE" sz="1200" kern="1200" dirty="0" err="1" smtClean="0">
                <a:solidFill>
                  <a:schemeClr val="tx1"/>
                </a:solidFill>
                <a:effectLst/>
                <a:latin typeface="+mn-lt"/>
                <a:ea typeface="+mn-ea"/>
                <a:cs typeface="+mn-cs"/>
              </a:rPr>
              <a:t>beings</a:t>
            </a:r>
            <a:r>
              <a:rPr lang="sv-SE" sz="1200" kern="1200" dirty="0" smtClean="0">
                <a:solidFill>
                  <a:schemeClr val="tx1"/>
                </a:solidFill>
                <a:effectLst/>
                <a:latin typeface="+mn-lt"/>
                <a:ea typeface="+mn-ea"/>
                <a:cs typeface="+mn-cs"/>
              </a:rPr>
              <a:t>, for Arendt, </a:t>
            </a:r>
            <a:r>
              <a:rPr lang="sv-SE" sz="1200" kern="1200" dirty="0" err="1" smtClean="0">
                <a:solidFill>
                  <a:schemeClr val="tx1"/>
                </a:solidFill>
                <a:effectLst/>
                <a:latin typeface="+mn-lt"/>
                <a:ea typeface="+mn-ea"/>
                <a:cs typeface="+mn-cs"/>
              </a:rPr>
              <a:t>are</a:t>
            </a:r>
            <a:r>
              <a:rPr lang="sv-SE" sz="1200" kern="1200" dirty="0" smtClean="0">
                <a:solidFill>
                  <a:schemeClr val="tx1"/>
                </a:solidFill>
                <a:effectLst/>
                <a:latin typeface="+mn-lt"/>
                <a:ea typeface="+mn-ea"/>
                <a:cs typeface="+mn-cs"/>
              </a:rPr>
              <a:t> not </a:t>
            </a:r>
            <a:r>
              <a:rPr lang="sv-SE" sz="1200" kern="1200" dirty="0" err="1" smtClean="0">
                <a:solidFill>
                  <a:schemeClr val="tx1"/>
                </a:solidFill>
                <a:effectLst/>
                <a:latin typeface="+mn-lt"/>
                <a:ea typeface="+mn-ea"/>
                <a:cs typeface="+mn-cs"/>
              </a:rPr>
              <a:t>bound</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together</a:t>
            </a:r>
            <a:r>
              <a:rPr lang="sv-SE" sz="1200" kern="1200" dirty="0" smtClean="0">
                <a:solidFill>
                  <a:schemeClr val="tx1"/>
                </a:solidFill>
                <a:effectLst/>
                <a:latin typeface="+mn-lt"/>
                <a:ea typeface="+mn-ea"/>
                <a:cs typeface="+mn-cs"/>
              </a:rPr>
              <a:t> by </a:t>
            </a:r>
            <a:r>
              <a:rPr lang="sv-SE" sz="1200" kern="1200" dirty="0" err="1" smtClean="0">
                <a:solidFill>
                  <a:schemeClr val="tx1"/>
                </a:solidFill>
                <a:effectLst/>
                <a:latin typeface="+mn-lt"/>
                <a:ea typeface="+mn-ea"/>
                <a:cs typeface="+mn-cs"/>
              </a:rPr>
              <a:t>participating</a:t>
            </a:r>
            <a:r>
              <a:rPr lang="sv-SE" sz="1200" kern="1200" dirty="0" smtClean="0">
                <a:solidFill>
                  <a:schemeClr val="tx1"/>
                </a:solidFill>
                <a:effectLst/>
                <a:latin typeface="+mn-lt"/>
                <a:ea typeface="+mn-ea"/>
                <a:cs typeface="+mn-cs"/>
              </a:rPr>
              <a:t> in a universal human </a:t>
            </a:r>
            <a:r>
              <a:rPr lang="sv-SE" sz="1200" kern="1200" dirty="0" err="1" smtClean="0">
                <a:solidFill>
                  <a:schemeClr val="tx1"/>
                </a:solidFill>
                <a:effectLst/>
                <a:latin typeface="+mn-lt"/>
                <a:ea typeface="+mn-ea"/>
                <a:cs typeface="+mn-cs"/>
              </a:rPr>
              <a:t>essence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What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there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are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instead</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are</a:t>
            </a:r>
            <a:r>
              <a:rPr lang="sv-SE" sz="1200" kern="1200" dirty="0" smtClean="0">
                <a:solidFill>
                  <a:schemeClr val="tx1"/>
                </a:solidFill>
                <a:effectLst/>
                <a:latin typeface="+mn-lt"/>
                <a:ea typeface="+mn-ea"/>
                <a:cs typeface="+mn-cs"/>
              </a:rPr>
              <a:t> a </a:t>
            </a:r>
            <a:r>
              <a:rPr lang="sv-SE" sz="1200" kern="1200" dirty="0" err="1" smtClean="0">
                <a:solidFill>
                  <a:schemeClr val="tx1"/>
                </a:solidFill>
                <a:effectLst/>
                <a:latin typeface="+mn-lt"/>
                <a:ea typeface="+mn-ea"/>
                <a:cs typeface="+mn-cs"/>
              </a:rPr>
              <a:t>plurality</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particular</a:t>
            </a:r>
            <a:r>
              <a:rPr lang="sv-SE" sz="1200" kern="1200" dirty="0" smtClean="0">
                <a:solidFill>
                  <a:schemeClr val="tx1"/>
                </a:solidFill>
                <a:effectLst/>
                <a:latin typeface="+mn-lt"/>
                <a:ea typeface="+mn-ea"/>
                <a:cs typeface="+mn-cs"/>
              </a:rPr>
              <a:t> human </a:t>
            </a:r>
            <a:r>
              <a:rPr lang="sv-SE" sz="1200" kern="1200" dirty="0" err="1" smtClean="0">
                <a:solidFill>
                  <a:schemeClr val="tx1"/>
                </a:solidFill>
                <a:effectLst/>
                <a:latin typeface="+mn-lt"/>
                <a:ea typeface="+mn-ea"/>
                <a:cs typeface="+mn-cs"/>
              </a:rPr>
              <a:t>individuals</a:t>
            </a:r>
            <a:r>
              <a:rPr lang="sv-SE" sz="1200" kern="1200" dirty="0" smtClean="0">
                <a:solidFill>
                  <a:schemeClr val="tx1"/>
                </a:solidFill>
                <a:effectLst/>
                <a:latin typeface="+mn-lt"/>
                <a:ea typeface="+mn-ea"/>
                <a:cs typeface="+mn-cs"/>
              </a:rPr>
              <a:t>, and an </a:t>
            </a:r>
            <a:r>
              <a:rPr lang="sv-SE" sz="1200" kern="1200" dirty="0" err="1" smtClean="0">
                <a:solidFill>
                  <a:schemeClr val="tx1"/>
                </a:solidFill>
                <a:effectLst/>
                <a:latin typeface="+mn-lt"/>
                <a:ea typeface="+mn-ea"/>
                <a:cs typeface="+mn-cs"/>
              </a:rPr>
              <a:t>adequate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account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political</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life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will</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emphasize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that</a:t>
            </a:r>
            <a:r>
              <a:rPr lang="sv-SE" sz="1200" kern="1200" dirty="0" smtClean="0">
                <a:solidFill>
                  <a:schemeClr val="tx1"/>
                </a:solidFill>
                <a:effectLst/>
                <a:latin typeface="+mn-lt"/>
                <a:ea typeface="+mn-ea"/>
                <a:cs typeface="+mn-cs"/>
              </a:rPr>
              <a:t> it </a:t>
            </a:r>
            <a:r>
              <a:rPr lang="sv-SE" sz="1200" kern="1200" dirty="0" err="1" smtClean="0">
                <a:solidFill>
                  <a:schemeClr val="tx1"/>
                </a:solidFill>
                <a:effectLst/>
                <a:latin typeface="+mn-lt"/>
                <a:ea typeface="+mn-ea"/>
                <a:cs typeface="+mn-cs"/>
              </a:rPr>
              <a:t>arises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out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the </a:t>
            </a:r>
            <a:r>
              <a:rPr lang="sv-SE" sz="1200" kern="1200" dirty="0" err="1" smtClean="0">
                <a:solidFill>
                  <a:schemeClr val="tx1"/>
                </a:solidFill>
                <a:effectLst/>
                <a:latin typeface="+mn-lt"/>
                <a:ea typeface="+mn-ea"/>
                <a:cs typeface="+mn-cs"/>
              </a:rPr>
              <a:t>behavior</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individuals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There</a:t>
            </a:r>
            <a:r>
              <a:rPr lang="sv-SE" sz="1200" kern="1200" dirty="0" smtClean="0">
                <a:solidFill>
                  <a:schemeClr val="tx1"/>
                </a:solidFill>
                <a:effectLst/>
                <a:latin typeface="+mn-lt"/>
                <a:ea typeface="+mn-ea"/>
                <a:cs typeface="+mn-cs"/>
              </a:rPr>
              <a:t> is no </a:t>
            </a:r>
            <a:r>
              <a:rPr lang="sv-SE" sz="1200" kern="1200" dirty="0" err="1" smtClean="0">
                <a:solidFill>
                  <a:schemeClr val="tx1"/>
                </a:solidFill>
                <a:effectLst/>
                <a:latin typeface="+mn-lt"/>
                <a:ea typeface="+mn-ea"/>
                <a:cs typeface="+mn-cs"/>
              </a:rPr>
              <a:t>single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concept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that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captures</a:t>
            </a:r>
            <a:r>
              <a:rPr lang="sv-SE" sz="1200" kern="1200" dirty="0" smtClean="0">
                <a:solidFill>
                  <a:schemeClr val="tx1"/>
                </a:solidFill>
                <a:effectLst/>
                <a:latin typeface="+mn-lt"/>
                <a:ea typeface="+mn-ea"/>
                <a:cs typeface="+mn-cs"/>
              </a:rPr>
              <a:t> all the </a:t>
            </a:r>
            <a:r>
              <a:rPr lang="sv-SE" sz="1200" kern="1200" dirty="0" err="1" smtClean="0">
                <a:solidFill>
                  <a:schemeClr val="tx1"/>
                </a:solidFill>
                <a:effectLst/>
                <a:latin typeface="+mn-lt"/>
                <a:ea typeface="+mn-ea"/>
                <a:cs typeface="+mn-cs"/>
              </a:rPr>
              <a:t>ways</a:t>
            </a:r>
            <a:r>
              <a:rPr lang="sv-SE" sz="1200" kern="1200" dirty="0" smtClean="0">
                <a:solidFill>
                  <a:schemeClr val="tx1"/>
                </a:solidFill>
                <a:effectLst/>
                <a:latin typeface="+mn-lt"/>
                <a:ea typeface="+mn-ea"/>
                <a:cs typeface="+mn-cs"/>
              </a:rPr>
              <a:t> human </a:t>
            </a:r>
            <a:r>
              <a:rPr lang="sv-SE" sz="1200" kern="1200" dirty="0" err="1" smtClean="0">
                <a:solidFill>
                  <a:schemeClr val="tx1"/>
                </a:solidFill>
                <a:effectLst/>
                <a:latin typeface="+mn-lt"/>
                <a:ea typeface="+mn-ea"/>
                <a:cs typeface="+mn-cs"/>
              </a:rPr>
              <a:t>beings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seek</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freedom</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We</a:t>
            </a:r>
            <a:r>
              <a:rPr lang="sv-SE" sz="1200" kern="1200" dirty="0" smtClean="0">
                <a:solidFill>
                  <a:schemeClr val="tx1"/>
                </a:solidFill>
                <a:effectLst/>
                <a:latin typeface="+mn-lt"/>
                <a:ea typeface="+mn-ea"/>
                <a:cs typeface="+mn-cs"/>
              </a:rPr>
              <a:t> come to </a:t>
            </a:r>
            <a:r>
              <a:rPr lang="sv-SE" sz="1200" kern="1200" dirty="0" err="1" smtClean="0">
                <a:solidFill>
                  <a:schemeClr val="tx1"/>
                </a:solidFill>
                <a:effectLst/>
                <a:latin typeface="+mn-lt"/>
                <a:ea typeface="+mn-ea"/>
                <a:cs typeface="+mn-cs"/>
              </a:rPr>
              <a:t>know</a:t>
            </a:r>
            <a:r>
              <a:rPr lang="sv-SE" sz="1200" kern="1200" dirty="0" smtClean="0">
                <a:solidFill>
                  <a:schemeClr val="tx1"/>
                </a:solidFill>
                <a:effectLst/>
                <a:latin typeface="+mn-lt"/>
                <a:ea typeface="+mn-ea"/>
                <a:cs typeface="+mn-cs"/>
              </a:rPr>
              <a:t> the different </a:t>
            </a:r>
            <a:r>
              <a:rPr lang="sv-SE" sz="1200" kern="1200" dirty="0" err="1" smtClean="0">
                <a:solidFill>
                  <a:schemeClr val="tx1"/>
                </a:solidFill>
                <a:effectLst/>
                <a:latin typeface="+mn-lt"/>
                <a:ea typeface="+mn-ea"/>
                <a:cs typeface="+mn-cs"/>
              </a:rPr>
              <a:t>ways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we</a:t>
            </a:r>
            <a:r>
              <a:rPr lang="sv-SE" sz="1200" kern="1200" dirty="0" smtClean="0">
                <a:solidFill>
                  <a:schemeClr val="tx1"/>
                </a:solidFill>
                <a:effectLst/>
                <a:latin typeface="+mn-lt"/>
                <a:ea typeface="+mn-ea"/>
                <a:cs typeface="+mn-cs"/>
              </a:rPr>
              <a:t> do and </a:t>
            </a:r>
            <a:r>
              <a:rPr lang="sv-SE" sz="1200" kern="1200" dirty="0" err="1" smtClean="0">
                <a:solidFill>
                  <a:schemeClr val="tx1"/>
                </a:solidFill>
                <a:effectLst/>
                <a:latin typeface="+mn-lt"/>
                <a:ea typeface="+mn-ea"/>
                <a:cs typeface="+mn-cs"/>
              </a:rPr>
              <a:t>fail</a:t>
            </a:r>
            <a:r>
              <a:rPr lang="sv-SE" sz="1200" kern="1200" dirty="0" smtClean="0">
                <a:solidFill>
                  <a:schemeClr val="tx1"/>
                </a:solidFill>
                <a:effectLst/>
                <a:latin typeface="+mn-lt"/>
                <a:ea typeface="+mn-ea"/>
                <a:cs typeface="+mn-cs"/>
              </a:rPr>
              <a:t> to do </a:t>
            </a:r>
            <a:r>
              <a:rPr lang="sv-SE" sz="1200" kern="1200" dirty="0" err="1" smtClean="0">
                <a:solidFill>
                  <a:schemeClr val="tx1"/>
                </a:solidFill>
                <a:effectLst/>
                <a:latin typeface="+mn-lt"/>
                <a:ea typeface="+mn-ea"/>
                <a:cs typeface="+mn-cs"/>
              </a:rPr>
              <a:t>this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only</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through</a:t>
            </a:r>
            <a:r>
              <a:rPr lang="sv-SE" sz="1200" kern="1200" dirty="0" smtClean="0">
                <a:solidFill>
                  <a:schemeClr val="tx1"/>
                </a:solidFill>
                <a:effectLst/>
                <a:latin typeface="+mn-lt"/>
                <a:ea typeface="+mn-ea"/>
                <a:cs typeface="+mn-cs"/>
              </a:rPr>
              <a:t> the </a:t>
            </a:r>
            <a:r>
              <a:rPr lang="sv-SE" sz="1200" kern="1200" dirty="0" err="1" smtClean="0">
                <a:solidFill>
                  <a:schemeClr val="tx1"/>
                </a:solidFill>
                <a:effectLst/>
                <a:latin typeface="+mn-lt"/>
                <a:ea typeface="+mn-ea"/>
                <a:cs typeface="+mn-cs"/>
              </a:rPr>
              <a:t>appearances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embodied</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individual</a:t>
            </a:r>
            <a:r>
              <a:rPr lang="sv-SE" sz="1200" kern="1200" dirty="0" smtClean="0">
                <a:solidFill>
                  <a:schemeClr val="tx1"/>
                </a:solidFill>
                <a:effectLst/>
                <a:latin typeface="+mn-lt"/>
                <a:ea typeface="+mn-ea"/>
                <a:cs typeface="+mn-cs"/>
              </a:rPr>
              <a:t> human </a:t>
            </a:r>
            <a:r>
              <a:rPr lang="sv-SE" sz="1200" kern="1200" dirty="0" err="1" smtClean="0">
                <a:solidFill>
                  <a:schemeClr val="tx1"/>
                </a:solidFill>
                <a:effectLst/>
                <a:latin typeface="+mn-lt"/>
                <a:ea typeface="+mn-ea"/>
                <a:cs typeface="+mn-cs"/>
              </a:rPr>
              <a:t>beings</a:t>
            </a:r>
            <a:r>
              <a:rPr lang="sv-SE" sz="1200" kern="1200" dirty="0" smtClean="0">
                <a:solidFill>
                  <a:schemeClr val="tx1"/>
                </a:solidFill>
                <a:effectLst/>
                <a:latin typeface="+mn-lt"/>
                <a:ea typeface="+mn-ea"/>
                <a:cs typeface="+mn-cs"/>
              </a:rPr>
              <a:t> in </a:t>
            </a:r>
            <a:r>
              <a:rPr lang="sv-SE" sz="1200" kern="1200" dirty="0" err="1" smtClean="0">
                <a:solidFill>
                  <a:schemeClr val="tx1"/>
                </a:solidFill>
                <a:effectLst/>
                <a:latin typeface="+mn-lt"/>
                <a:ea typeface="+mn-ea"/>
                <a:cs typeface="+mn-cs"/>
              </a:rPr>
              <a:t>actual</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historical</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experience</a:t>
            </a:r>
            <a:r>
              <a:rPr lang="sv-SE" sz="1200" kern="1200" dirty="0" smtClean="0">
                <a:solidFill>
                  <a:schemeClr val="tx1"/>
                </a:solidFill>
                <a:effectLst/>
                <a:latin typeface="+mn-lt"/>
                <a:ea typeface="+mn-ea"/>
                <a:cs typeface="+mn-cs"/>
              </a:rPr>
              <a:t> and in the </a:t>
            </a:r>
            <a:r>
              <a:rPr lang="sv-SE" sz="1200" kern="1200" dirty="0" err="1" smtClean="0">
                <a:solidFill>
                  <a:schemeClr val="tx1"/>
                </a:solidFill>
                <a:effectLst/>
                <a:latin typeface="+mn-lt"/>
                <a:ea typeface="+mn-ea"/>
                <a:cs typeface="+mn-cs"/>
              </a:rPr>
              <a:t>products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artistic</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imagination</a:t>
            </a:r>
            <a:r>
              <a:rPr lang="sv-SE" sz="1200" kern="1200" dirty="0" smtClean="0">
                <a:solidFill>
                  <a:schemeClr val="tx1"/>
                </a:solidFill>
                <a:effectLst/>
                <a:latin typeface="+mn-lt"/>
                <a:ea typeface="+mn-ea"/>
                <a:cs typeface="+mn-cs"/>
              </a:rPr>
              <a:t>. An </a:t>
            </a:r>
            <a:r>
              <a:rPr lang="sv-SE" sz="1200" kern="1200" dirty="0" err="1" smtClean="0">
                <a:solidFill>
                  <a:schemeClr val="tx1"/>
                </a:solidFill>
                <a:effectLst/>
                <a:latin typeface="+mn-lt"/>
                <a:ea typeface="+mn-ea"/>
                <a:cs typeface="+mn-cs"/>
              </a:rPr>
              <a:t>acknowledgment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these</a:t>
            </a:r>
            <a:r>
              <a:rPr lang="sv-SE" sz="1200" kern="1200" dirty="0" smtClean="0">
                <a:solidFill>
                  <a:schemeClr val="tx1"/>
                </a:solidFill>
                <a:effectLst/>
                <a:latin typeface="+mn-lt"/>
                <a:ea typeface="+mn-ea"/>
                <a:cs typeface="+mn-cs"/>
              </a:rPr>
              <a:t> forms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human </a:t>
            </a:r>
            <a:r>
              <a:rPr lang="sv-SE" sz="1200" kern="1200" dirty="0" err="1" smtClean="0">
                <a:solidFill>
                  <a:schemeClr val="tx1"/>
                </a:solidFill>
                <a:effectLst/>
                <a:latin typeface="+mn-lt"/>
                <a:ea typeface="+mn-ea"/>
                <a:cs typeface="+mn-cs"/>
              </a:rPr>
              <a:t>differentiation</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energizes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open</a:t>
            </a:r>
            <a:r>
              <a:rPr lang="sv-SE" sz="1200" kern="1200" dirty="0" smtClean="0">
                <a:solidFill>
                  <a:schemeClr val="tx1"/>
                </a:solidFill>
                <a:effectLst/>
                <a:latin typeface="+mn-lt"/>
                <a:ea typeface="+mn-ea"/>
                <a:cs typeface="+mn-cs"/>
              </a:rPr>
              <a:t> and </a:t>
            </a:r>
            <a:r>
              <a:rPr lang="sv-SE" sz="1200" kern="1200" dirty="0" err="1" smtClean="0">
                <a:solidFill>
                  <a:schemeClr val="tx1"/>
                </a:solidFill>
                <a:effectLst/>
                <a:latin typeface="+mn-lt"/>
                <a:ea typeface="+mn-ea"/>
                <a:cs typeface="+mn-cs"/>
              </a:rPr>
              <a:t>free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societies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whereas</a:t>
            </a:r>
            <a:r>
              <a:rPr lang="sv-SE" sz="1200" kern="1200" dirty="0" smtClean="0">
                <a:solidFill>
                  <a:schemeClr val="tx1"/>
                </a:solidFill>
                <a:effectLst/>
                <a:latin typeface="+mn-lt"/>
                <a:ea typeface="+mn-ea"/>
                <a:cs typeface="+mn-cs"/>
              </a:rPr>
              <a:t> it is just </a:t>
            </a:r>
            <a:r>
              <a:rPr lang="sv-SE" sz="1200" kern="1200" dirty="0" err="1" smtClean="0">
                <a:solidFill>
                  <a:schemeClr val="tx1"/>
                </a:solidFill>
                <a:effectLst/>
                <a:latin typeface="+mn-lt"/>
                <a:ea typeface="+mn-ea"/>
                <a:cs typeface="+mn-cs"/>
              </a:rPr>
              <a:t>this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acknowledgment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along</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with</a:t>
            </a:r>
            <a:r>
              <a:rPr lang="sv-SE" sz="1200" kern="1200" dirty="0" smtClean="0">
                <a:solidFill>
                  <a:schemeClr val="tx1"/>
                </a:solidFill>
                <a:effectLst/>
                <a:latin typeface="+mn-lt"/>
                <a:ea typeface="+mn-ea"/>
                <a:cs typeface="+mn-cs"/>
              </a:rPr>
              <a:t> the social space to </a:t>
            </a:r>
            <a:r>
              <a:rPr lang="sv-SE" sz="1200" kern="1200" dirty="0" err="1" smtClean="0">
                <a:solidFill>
                  <a:schemeClr val="tx1"/>
                </a:solidFill>
                <a:effectLst/>
                <a:latin typeface="+mn-lt"/>
                <a:ea typeface="+mn-ea"/>
                <a:cs typeface="+mn-cs"/>
              </a:rPr>
              <a:t>enact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our</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differences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that</a:t>
            </a:r>
            <a:r>
              <a:rPr lang="sv-SE" sz="1200" kern="1200" dirty="0" smtClean="0">
                <a:solidFill>
                  <a:schemeClr val="tx1"/>
                </a:solidFill>
                <a:effectLst/>
                <a:latin typeface="+mn-lt"/>
                <a:ea typeface="+mn-ea"/>
                <a:cs typeface="+mn-cs"/>
              </a:rPr>
              <a:t> totalitarianism </a:t>
            </a:r>
            <a:r>
              <a:rPr lang="sv-SE" sz="1200" kern="1200" dirty="0" err="1" smtClean="0">
                <a:solidFill>
                  <a:schemeClr val="tx1"/>
                </a:solidFill>
                <a:effectLst/>
                <a:latin typeface="+mn-lt"/>
                <a:ea typeface="+mn-ea"/>
                <a:cs typeface="+mn-cs"/>
              </a:rPr>
              <a:t>represses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Against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this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background</a:t>
            </a:r>
            <a:r>
              <a:rPr lang="sv-SE" sz="1200" kern="1200" dirty="0" smtClean="0">
                <a:solidFill>
                  <a:schemeClr val="tx1"/>
                </a:solidFill>
                <a:effectLst/>
                <a:latin typeface="+mn-lt"/>
                <a:ea typeface="+mn-ea"/>
                <a:cs typeface="+mn-cs"/>
              </a:rPr>
              <a:t>, Arendt </a:t>
            </a:r>
            <a:r>
              <a:rPr lang="sv-SE" sz="1200" kern="1200" dirty="0" err="1" smtClean="0">
                <a:solidFill>
                  <a:schemeClr val="tx1"/>
                </a:solidFill>
                <a:effectLst/>
                <a:latin typeface="+mn-lt"/>
                <a:ea typeface="+mn-ea"/>
                <a:cs typeface="+mn-cs"/>
              </a:rPr>
              <a:t>regarded</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artworks</a:t>
            </a:r>
            <a:r>
              <a:rPr lang="sv-SE" sz="1200" kern="1200" dirty="0" smtClean="0">
                <a:solidFill>
                  <a:schemeClr val="tx1"/>
                </a:solidFill>
                <a:effectLst/>
                <a:latin typeface="+mn-lt"/>
                <a:ea typeface="+mn-ea"/>
                <a:cs typeface="+mn-cs"/>
              </a:rPr>
              <a:t> as </a:t>
            </a:r>
            <a:r>
              <a:rPr lang="sv-SE" sz="1200" kern="1200" dirty="0" err="1" smtClean="0">
                <a:solidFill>
                  <a:schemeClr val="tx1"/>
                </a:solidFill>
                <a:effectLst/>
                <a:latin typeface="+mn-lt"/>
                <a:ea typeface="+mn-ea"/>
                <a:cs typeface="+mn-cs"/>
              </a:rPr>
              <a:t>ontologically</a:t>
            </a:r>
            <a:r>
              <a:rPr lang="sv-SE" sz="1200" kern="1200" dirty="0" smtClean="0">
                <a:solidFill>
                  <a:schemeClr val="tx1"/>
                </a:solidFill>
                <a:effectLst/>
                <a:latin typeface="+mn-lt"/>
                <a:ea typeface="+mn-ea"/>
                <a:cs typeface="+mn-cs"/>
              </a:rPr>
              <a:t> special forms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appearance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which</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enjoy</a:t>
            </a:r>
            <a:r>
              <a:rPr lang="sv-SE" sz="1200" kern="1200" dirty="0" smtClean="0">
                <a:solidFill>
                  <a:schemeClr val="tx1"/>
                </a:solidFill>
                <a:effectLst/>
                <a:latin typeface="+mn-lt"/>
                <a:ea typeface="+mn-ea"/>
                <a:cs typeface="+mn-cs"/>
              </a:rPr>
              <a:t> an </a:t>
            </a:r>
            <a:r>
              <a:rPr lang="sv-SE" sz="1200" kern="1200" dirty="0" err="1" smtClean="0">
                <a:solidFill>
                  <a:schemeClr val="tx1"/>
                </a:solidFill>
                <a:effectLst/>
                <a:latin typeface="+mn-lt"/>
                <a:ea typeface="+mn-ea"/>
                <a:cs typeface="+mn-cs"/>
              </a:rPr>
              <a:t>autonomy</a:t>
            </a:r>
            <a:r>
              <a:rPr lang="sv-SE" sz="1200" kern="1200" dirty="0" smtClean="0">
                <a:solidFill>
                  <a:schemeClr val="tx1"/>
                </a:solidFill>
                <a:effectLst/>
                <a:latin typeface="+mn-lt"/>
                <a:ea typeface="+mn-ea"/>
                <a:cs typeface="+mn-cs"/>
              </a:rPr>
              <a:t> from the </a:t>
            </a:r>
            <a:r>
              <a:rPr lang="sv-SE" sz="1200" kern="1200" dirty="0" err="1" smtClean="0">
                <a:solidFill>
                  <a:schemeClr val="tx1"/>
                </a:solidFill>
                <a:effectLst/>
                <a:latin typeface="+mn-lt"/>
                <a:ea typeface="+mn-ea"/>
                <a:cs typeface="+mn-cs"/>
              </a:rPr>
              <a:t>world</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cause/</a:t>
            </a:r>
            <a:r>
              <a:rPr lang="sv-SE" sz="1200" kern="1200" dirty="0" err="1" smtClean="0">
                <a:solidFill>
                  <a:schemeClr val="tx1"/>
                </a:solidFill>
                <a:effectLst/>
                <a:latin typeface="+mn-lt"/>
                <a:ea typeface="+mn-ea"/>
                <a:cs typeface="+mn-cs"/>
              </a:rPr>
              <a:t>effect</a:t>
            </a:r>
            <a:r>
              <a:rPr lang="sv-SE" sz="1200" kern="1200" dirty="0" smtClean="0">
                <a:solidFill>
                  <a:schemeClr val="tx1"/>
                </a:solidFill>
                <a:effectLst/>
                <a:latin typeface="+mn-lt"/>
                <a:ea typeface="+mn-ea"/>
                <a:cs typeface="+mn-cs"/>
              </a:rPr>
              <a:t> and </a:t>
            </a:r>
            <a:r>
              <a:rPr lang="sv-SE" sz="1200" kern="1200" dirty="0" err="1" smtClean="0">
                <a:solidFill>
                  <a:schemeClr val="tx1"/>
                </a:solidFill>
                <a:effectLst/>
                <a:latin typeface="+mn-lt"/>
                <a:ea typeface="+mn-ea"/>
                <a:cs typeface="+mn-cs"/>
              </a:rPr>
              <a:t>means</a:t>
            </a:r>
            <a:r>
              <a:rPr lang="sv-SE" sz="1200" kern="1200" dirty="0" smtClean="0">
                <a:solidFill>
                  <a:schemeClr val="tx1"/>
                </a:solidFill>
                <a:effectLst/>
                <a:latin typeface="+mn-lt"/>
                <a:ea typeface="+mn-ea"/>
                <a:cs typeface="+mn-cs"/>
              </a:rPr>
              <a:t>/end relationships </a:t>
            </a:r>
            <a:r>
              <a:rPr lang="sv-SE" sz="1200" kern="1200" dirty="0" err="1" smtClean="0">
                <a:solidFill>
                  <a:schemeClr val="tx1"/>
                </a:solidFill>
                <a:effectLst/>
                <a:latin typeface="+mn-lt"/>
                <a:ea typeface="+mn-ea"/>
                <a:cs typeface="+mn-cs"/>
              </a:rPr>
              <a:t>that</a:t>
            </a:r>
            <a:r>
              <a:rPr lang="sv-SE" sz="1200" kern="1200" dirty="0" smtClean="0">
                <a:solidFill>
                  <a:schemeClr val="tx1"/>
                </a:solidFill>
                <a:effectLst/>
                <a:latin typeface="+mn-lt"/>
                <a:ea typeface="+mn-ea"/>
                <a:cs typeface="+mn-cs"/>
              </a:rPr>
              <a:t> make human </a:t>
            </a:r>
            <a:r>
              <a:rPr lang="sv-SE" sz="1200" kern="1200" dirty="0" err="1" smtClean="0">
                <a:solidFill>
                  <a:schemeClr val="tx1"/>
                </a:solidFill>
                <a:effectLst/>
                <a:latin typeface="+mn-lt"/>
                <a:ea typeface="+mn-ea"/>
                <a:cs typeface="+mn-cs"/>
              </a:rPr>
              <a:t>beings</a:t>
            </a:r>
            <a:r>
              <a:rPr lang="sv-SE" sz="1200" kern="1200" dirty="0" smtClean="0">
                <a:solidFill>
                  <a:schemeClr val="tx1"/>
                </a:solidFill>
                <a:effectLst/>
                <a:latin typeface="+mn-lt"/>
                <a:ea typeface="+mn-ea"/>
                <a:cs typeface="+mn-cs"/>
              </a:rPr>
              <a:t> moral, </a:t>
            </a:r>
            <a:r>
              <a:rPr lang="sv-SE" sz="1200" kern="1200" dirty="0" err="1" smtClean="0">
                <a:solidFill>
                  <a:schemeClr val="tx1"/>
                </a:solidFill>
                <a:effectLst/>
                <a:latin typeface="+mn-lt"/>
                <a:ea typeface="+mn-ea"/>
                <a:cs typeface="+mn-cs"/>
              </a:rPr>
              <a:t>rationally</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fallible</a:t>
            </a:r>
            <a:r>
              <a:rPr lang="sv-SE" sz="1200" kern="1200" dirty="0" smtClean="0">
                <a:solidFill>
                  <a:schemeClr val="tx1"/>
                </a:solidFill>
                <a:effectLst/>
                <a:latin typeface="+mn-lt"/>
                <a:ea typeface="+mn-ea"/>
                <a:cs typeface="+mn-cs"/>
              </a:rPr>
              <a:t>, and </a:t>
            </a:r>
            <a:r>
              <a:rPr lang="sv-SE" sz="1200" kern="1200" dirty="0" err="1" smtClean="0">
                <a:solidFill>
                  <a:schemeClr val="tx1"/>
                </a:solidFill>
                <a:effectLst/>
                <a:latin typeface="+mn-lt"/>
                <a:ea typeface="+mn-ea"/>
                <a:cs typeface="+mn-cs"/>
              </a:rPr>
              <a:t>susceptible</a:t>
            </a:r>
            <a:r>
              <a:rPr lang="sv-SE" sz="1200" kern="1200" dirty="0" smtClean="0">
                <a:solidFill>
                  <a:schemeClr val="tx1"/>
                </a:solidFill>
                <a:effectLst/>
                <a:latin typeface="+mn-lt"/>
                <a:ea typeface="+mn-ea"/>
                <a:cs typeface="+mn-cs"/>
              </a:rPr>
              <a:t> to </a:t>
            </a:r>
            <a:r>
              <a:rPr lang="sv-SE" sz="1200" kern="1200" dirty="0" err="1" smtClean="0">
                <a:solidFill>
                  <a:schemeClr val="tx1"/>
                </a:solidFill>
                <a:effectLst/>
                <a:latin typeface="+mn-lt"/>
                <a:ea typeface="+mn-ea"/>
                <a:cs typeface="+mn-cs"/>
              </a:rPr>
              <a:t>political</a:t>
            </a:r>
            <a:r>
              <a:rPr lang="sv-SE" sz="1200" kern="1200" dirty="0" smtClean="0">
                <a:solidFill>
                  <a:schemeClr val="tx1"/>
                </a:solidFill>
                <a:effectLst/>
                <a:latin typeface="+mn-lt"/>
                <a:ea typeface="+mn-ea"/>
                <a:cs typeface="+mn-cs"/>
              </a:rPr>
              <a:t> manipulation</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33</a:t>
            </a:fld>
            <a:endParaRPr lang="sv-SE"/>
          </a:p>
        </p:txBody>
      </p:sp>
    </p:spTree>
    <p:extLst>
      <p:ext uri="{BB962C8B-B14F-4D97-AF65-F5344CB8AC3E}">
        <p14:creationId xmlns:p14="http://schemas.microsoft.com/office/powerpoint/2010/main" val="3510316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dirty="0" smtClean="0">
                <a:latin typeface="Times New Roman" panose="02020603050405020304" pitchFamily="18" charset="0"/>
                <a:ea typeface="Calibri" panose="020F0502020204030204" pitchFamily="34" charset="0"/>
              </a:rPr>
              <a:t> (20). The </a:t>
            </a:r>
            <a:r>
              <a:rPr lang="sv-SE" sz="1200" dirty="0" err="1" smtClean="0">
                <a:latin typeface="Times New Roman" panose="02020603050405020304" pitchFamily="18" charset="0"/>
                <a:ea typeface="Calibri" panose="020F0502020204030204" pitchFamily="34" charset="0"/>
              </a:rPr>
              <a:t>first</a:t>
            </a:r>
            <a:r>
              <a:rPr lang="sv-SE" sz="1200" dirty="0" smtClean="0">
                <a:latin typeface="Times New Roman" panose="02020603050405020304" pitchFamily="18" charset="0"/>
                <a:ea typeface="Calibri" panose="020F0502020204030204" pitchFamily="34" charset="0"/>
              </a:rPr>
              <a:t> option, </a:t>
            </a:r>
            <a:r>
              <a:rPr lang="sv-SE" sz="1200" dirty="0" err="1" smtClean="0">
                <a:latin typeface="Times New Roman" panose="02020603050405020304" pitchFamily="18" charset="0"/>
                <a:ea typeface="Calibri" panose="020F0502020204030204" pitchFamily="34" charset="0"/>
              </a:rPr>
              <a:t>though</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would</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mean</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that</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philosophy</a:t>
            </a:r>
            <a:r>
              <a:rPr lang="sv-SE" sz="1200" dirty="0" smtClean="0">
                <a:latin typeface="Times New Roman" panose="02020603050405020304" pitchFamily="18" charset="0"/>
                <a:ea typeface="Calibri" panose="020F0502020204030204" pitchFamily="34" charset="0"/>
              </a:rPr>
              <a:t> is </a:t>
            </a:r>
            <a:r>
              <a:rPr lang="sv-SE" sz="1200" dirty="0" err="1" smtClean="0">
                <a:latin typeface="Times New Roman" panose="02020603050405020304" pitchFamily="18" charset="0"/>
                <a:ea typeface="Calibri" panose="020F0502020204030204" pitchFamily="34" charset="0"/>
              </a:rPr>
              <a:t>hemmed</a:t>
            </a:r>
            <a:r>
              <a:rPr lang="sv-SE" sz="1200" dirty="0" smtClean="0">
                <a:latin typeface="Times New Roman" panose="02020603050405020304" pitchFamily="18" charset="0"/>
                <a:ea typeface="Calibri" panose="020F0502020204030204" pitchFamily="34" charset="0"/>
              </a:rPr>
              <a:t> in by a "</a:t>
            </a:r>
            <a:r>
              <a:rPr lang="sv-SE" sz="1200" dirty="0" err="1" smtClean="0">
                <a:latin typeface="Times New Roman" panose="02020603050405020304" pitchFamily="18" charset="0"/>
                <a:ea typeface="Calibri" panose="020F0502020204030204" pitchFamily="34" charset="0"/>
              </a:rPr>
              <a:t>criterion</a:t>
            </a:r>
            <a:r>
              <a:rPr lang="sv-SE" sz="1200" dirty="0" smtClean="0">
                <a:latin typeface="Times New Roman" panose="02020603050405020304" pitchFamily="18" charset="0"/>
                <a:ea typeface="Calibri" panose="020F0502020204030204" pitchFamily="34" charset="0"/>
              </a:rPr>
              <a:t>" prior and </a:t>
            </a:r>
            <a:r>
              <a:rPr lang="sv-SE" sz="1200" dirty="0" err="1" smtClean="0">
                <a:latin typeface="Times New Roman" panose="02020603050405020304" pitchFamily="18" charset="0"/>
                <a:ea typeface="Calibri" panose="020F0502020204030204" pitchFamily="34" charset="0"/>
              </a:rPr>
              <a:t>therefore</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alien</a:t>
            </a:r>
            <a:r>
              <a:rPr lang="sv-SE" sz="1200" dirty="0" smtClean="0">
                <a:latin typeface="Times New Roman" panose="02020603050405020304" pitchFamily="18" charset="0"/>
                <a:ea typeface="Calibri" panose="020F0502020204030204" pitchFamily="34" charset="0"/>
              </a:rPr>
              <a:t> to </a:t>
            </a:r>
            <a:r>
              <a:rPr lang="sv-SE" sz="1200" dirty="0" err="1" smtClean="0">
                <a:latin typeface="Times New Roman" panose="02020603050405020304" pitchFamily="18" charset="0"/>
                <a:ea typeface="Calibri" panose="020F0502020204030204" pitchFamily="34" charset="0"/>
              </a:rPr>
              <a:t>genuinely</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free</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thought</a:t>
            </a:r>
            <a:r>
              <a:rPr lang="sv-SE" sz="1200" dirty="0" smtClean="0">
                <a:latin typeface="Times New Roman" panose="02020603050405020304" pitchFamily="18" charset="0"/>
                <a:ea typeface="Calibri" panose="020F0502020204030204" pitchFamily="34" charset="0"/>
              </a:rPr>
              <a:t>. "Play-space" rings </a:t>
            </a:r>
            <a:r>
              <a:rPr lang="sv-SE" sz="1200" dirty="0" err="1" smtClean="0">
                <a:latin typeface="Times New Roman" panose="02020603050405020304" pitchFamily="18" charset="0"/>
                <a:ea typeface="Calibri" panose="020F0502020204030204" pitchFamily="34" charset="0"/>
              </a:rPr>
              <a:t>jejune</a:t>
            </a:r>
            <a:r>
              <a:rPr lang="sv-SE" sz="1200" dirty="0" smtClean="0">
                <a:latin typeface="Times New Roman" panose="02020603050405020304" pitchFamily="18" charset="0"/>
                <a:ea typeface="Calibri" panose="020F0502020204030204" pitchFamily="34" charset="0"/>
              </a:rPr>
              <a:t> or </a:t>
            </a:r>
            <a:r>
              <a:rPr lang="sv-SE" sz="1200" dirty="0" err="1" smtClean="0">
                <a:latin typeface="Times New Roman" panose="02020603050405020304" pitchFamily="18" charset="0"/>
                <a:ea typeface="Calibri" panose="020F0502020204030204" pitchFamily="34" charset="0"/>
              </a:rPr>
              <a:t>precious</a:t>
            </a:r>
            <a:r>
              <a:rPr lang="sv-SE" sz="1200" dirty="0" smtClean="0">
                <a:latin typeface="Times New Roman" panose="02020603050405020304" pitchFamily="18" charset="0"/>
                <a:ea typeface="Calibri" panose="020F0502020204030204" pitchFamily="34" charset="0"/>
              </a:rPr>
              <a:t> in English, </a:t>
            </a:r>
            <a:r>
              <a:rPr lang="sv-SE" sz="1200" dirty="0" err="1" smtClean="0">
                <a:latin typeface="Times New Roman" panose="02020603050405020304" pitchFamily="18" charset="0"/>
                <a:ea typeface="Calibri" panose="020F0502020204030204" pitchFamily="34" charset="0"/>
              </a:rPr>
              <a:t>but</a:t>
            </a:r>
            <a:r>
              <a:rPr lang="sv-SE" sz="1200" dirty="0" smtClean="0">
                <a:latin typeface="Times New Roman" panose="02020603050405020304" pitchFamily="18" charset="0"/>
                <a:ea typeface="Calibri" panose="020F0502020204030204" pitchFamily="34" charset="0"/>
              </a:rPr>
              <a:t> it translates, </a:t>
            </a:r>
            <a:r>
              <a:rPr lang="sv-SE" sz="1200" dirty="0" err="1" smtClean="0">
                <a:latin typeface="Times New Roman" panose="02020603050405020304" pitchFamily="18" charset="0"/>
                <a:ea typeface="Calibri" panose="020F0502020204030204" pitchFamily="34" charset="0"/>
              </a:rPr>
              <a:t>which</a:t>
            </a:r>
            <a:r>
              <a:rPr lang="sv-SE" sz="1200" dirty="0" smtClean="0">
                <a:latin typeface="Times New Roman" panose="02020603050405020304" pitchFamily="18" charset="0"/>
                <a:ea typeface="Calibri" panose="020F0502020204030204" pitchFamily="34" charset="0"/>
              </a:rPr>
              <a:t>, as Moore and Turner </a:t>
            </a:r>
            <a:r>
              <a:rPr lang="sv-SE" sz="1200" dirty="0" err="1" smtClean="0">
                <a:latin typeface="Times New Roman" panose="02020603050405020304" pitchFamily="18" charset="0"/>
                <a:ea typeface="Calibri" panose="020F0502020204030204" pitchFamily="34" charset="0"/>
              </a:rPr>
              <a:t>point</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out</a:t>
            </a:r>
            <a:r>
              <a:rPr lang="sv-SE" sz="1200" dirty="0" smtClean="0">
                <a:latin typeface="Times New Roman" panose="02020603050405020304" pitchFamily="18" charset="0"/>
                <a:ea typeface="Calibri" panose="020F0502020204030204" pitchFamily="34" charset="0"/>
              </a:rPr>
              <a:t> (91, </a:t>
            </a:r>
            <a:r>
              <a:rPr lang="sv-SE" sz="1200" dirty="0" err="1" smtClean="0">
                <a:latin typeface="Times New Roman" panose="02020603050405020304" pitchFamily="18" charset="0"/>
                <a:ea typeface="Calibri" panose="020F0502020204030204" pitchFamily="34" charset="0"/>
              </a:rPr>
              <a:t>fn</a:t>
            </a:r>
            <a:r>
              <a:rPr lang="sv-SE" sz="1200" dirty="0" smtClean="0">
                <a:latin typeface="Times New Roman" panose="02020603050405020304" pitchFamily="18" charset="0"/>
                <a:ea typeface="Calibri" panose="020F0502020204030204" pitchFamily="34" charset="0"/>
              </a:rPr>
              <a:t>. 35), </a:t>
            </a:r>
            <a:r>
              <a:rPr lang="sv-SE" sz="1200" dirty="0" err="1" smtClean="0">
                <a:latin typeface="Times New Roman" panose="02020603050405020304" pitchFamily="18" charset="0"/>
                <a:ea typeface="Calibri" panose="020F0502020204030204" pitchFamily="34" charset="0"/>
              </a:rPr>
              <a:t>means</a:t>
            </a:r>
            <a:r>
              <a:rPr lang="sv-SE" sz="1200" dirty="0" smtClean="0">
                <a:latin typeface="Times New Roman" panose="02020603050405020304" pitchFamily="18" charset="0"/>
                <a:ea typeface="Calibri" panose="020F0502020204030204" pitchFamily="34" charset="0"/>
              </a:rPr>
              <a:t> or "</a:t>
            </a:r>
            <a:r>
              <a:rPr lang="sv-SE" sz="1200" dirty="0" err="1" smtClean="0">
                <a:latin typeface="Times New Roman" panose="02020603050405020304" pitchFamily="18" charset="0"/>
                <a:ea typeface="Calibri" panose="020F0502020204030204" pitchFamily="34" charset="0"/>
              </a:rPr>
              <a:t>elbow</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room</a:t>
            </a:r>
            <a:r>
              <a:rPr lang="sv-SE" sz="1200" dirty="0" smtClean="0">
                <a:latin typeface="Times New Roman" panose="02020603050405020304" pitchFamily="18" charset="0"/>
                <a:ea typeface="Calibri" panose="020F0502020204030204" pitchFamily="34" charset="0"/>
              </a:rPr>
              <a:t>" in </a:t>
            </a:r>
            <a:r>
              <a:rPr lang="sv-SE" sz="1200" dirty="0" err="1" smtClean="0">
                <a:latin typeface="Times New Roman" panose="02020603050405020304" pitchFamily="18" charset="0"/>
                <a:ea typeface="Calibri" panose="020F0502020204030204" pitchFamily="34" charset="0"/>
              </a:rPr>
              <a:t>ordinary</a:t>
            </a:r>
            <a:r>
              <a:rPr lang="sv-SE" sz="1200" dirty="0" smtClean="0">
                <a:latin typeface="Times New Roman" panose="02020603050405020304" pitchFamily="18" charset="0"/>
                <a:ea typeface="Calibri" panose="020F0502020204030204" pitchFamily="34" charset="0"/>
              </a:rPr>
              <a:t> German. If </a:t>
            </a:r>
            <a:r>
              <a:rPr lang="sv-SE" sz="1200" dirty="0" err="1" smtClean="0">
                <a:latin typeface="Times New Roman" panose="02020603050405020304" pitchFamily="18" charset="0"/>
                <a:ea typeface="Calibri" panose="020F0502020204030204" pitchFamily="34" charset="0"/>
              </a:rPr>
              <a:t>sacrosanct</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criteria</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constrain</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thinking</a:t>
            </a:r>
            <a:r>
              <a:rPr lang="sv-SE" sz="1200" dirty="0" smtClean="0">
                <a:latin typeface="Times New Roman" panose="02020603050405020304" pitchFamily="18" charset="0"/>
                <a:ea typeface="Calibri" panose="020F0502020204030204" pitchFamily="34" charset="0"/>
              </a:rPr>
              <a:t> in </a:t>
            </a:r>
            <a:r>
              <a:rPr lang="sv-SE" sz="1200" dirty="0" err="1" smtClean="0">
                <a:latin typeface="Times New Roman" panose="02020603050405020304" pitchFamily="18" charset="0"/>
                <a:ea typeface="Calibri" panose="020F0502020204030204" pitchFamily="34" charset="0"/>
              </a:rPr>
              <a:t>advance</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then</a:t>
            </a:r>
            <a:r>
              <a:rPr lang="sv-SE" sz="1200" dirty="0" smtClean="0">
                <a:latin typeface="Times New Roman" panose="02020603050405020304" pitchFamily="18" charset="0"/>
                <a:ea typeface="Calibri" panose="020F0502020204030204" pitchFamily="34" charset="0"/>
              </a:rPr>
              <a:t> it has no "</a:t>
            </a:r>
            <a:r>
              <a:rPr lang="sv-SE" sz="1200" dirty="0" err="1" smtClean="0">
                <a:latin typeface="Times New Roman" panose="02020603050405020304" pitchFamily="18" charset="0"/>
                <a:ea typeface="Calibri" panose="020F0502020204030204" pitchFamily="34" charset="0"/>
              </a:rPr>
              <a:t>room</a:t>
            </a:r>
            <a:r>
              <a:rPr lang="sv-SE" sz="1200" dirty="0" smtClean="0">
                <a:latin typeface="Times New Roman" panose="02020603050405020304" pitchFamily="18" charset="0"/>
                <a:ea typeface="Calibri" panose="020F0502020204030204" pitchFamily="34" charset="0"/>
              </a:rPr>
              <a:t>" to </a:t>
            </a:r>
            <a:r>
              <a:rPr lang="sv-SE" sz="1200" dirty="0" err="1" smtClean="0">
                <a:latin typeface="Times New Roman" panose="02020603050405020304" pitchFamily="18" charset="0"/>
                <a:ea typeface="Calibri" panose="020F0502020204030204" pitchFamily="34" charset="0"/>
              </a:rPr>
              <a:t>breathe</a:t>
            </a:r>
            <a:r>
              <a:rPr lang="sv-SE" sz="1200" dirty="0" smtClean="0">
                <a:latin typeface="Times New Roman" panose="02020603050405020304" pitchFamily="18" charset="0"/>
                <a:ea typeface="Calibri" panose="020F0502020204030204" pitchFamily="34" charset="0"/>
              </a:rPr>
              <a:t>, no </a:t>
            </a:r>
            <a:r>
              <a:rPr lang="sv-SE" sz="1200" dirty="0" err="1" smtClean="0">
                <a:latin typeface="Times New Roman" panose="02020603050405020304" pitchFamily="18" charset="0"/>
                <a:ea typeface="Calibri" panose="020F0502020204030204" pitchFamily="34" charset="0"/>
              </a:rPr>
              <a:t>freedom</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of</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movement</a:t>
            </a:r>
            <a:r>
              <a:rPr lang="sv-SE" sz="1200" dirty="0" smtClean="0">
                <a:latin typeface="Times New Roman" panose="02020603050405020304" pitchFamily="18" charset="0"/>
                <a:ea typeface="Calibri" panose="020F0502020204030204" pitchFamily="34" charset="0"/>
              </a:rPr>
              <a:t> on </a:t>
            </a:r>
            <a:r>
              <a:rPr lang="sv-SE" sz="1200" dirty="0" err="1" smtClean="0">
                <a:latin typeface="Times New Roman" panose="02020603050405020304" pitchFamily="18" charset="0"/>
                <a:ea typeface="Calibri" panose="020F0502020204030204" pitchFamily="34" charset="0"/>
              </a:rPr>
              <a:t>its</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way</a:t>
            </a:r>
            <a:r>
              <a:rPr lang="sv-SE" sz="1200" dirty="0" smtClean="0">
                <a:latin typeface="Times New Roman" panose="02020603050405020304" pitchFamily="18" charset="0"/>
                <a:ea typeface="Calibri" panose="020F0502020204030204" pitchFamily="34" charset="0"/>
              </a:rPr>
              <a:t>, no real </a:t>
            </a:r>
            <a:r>
              <a:rPr lang="sv-SE" sz="1200" dirty="0" err="1" smtClean="0">
                <a:latin typeface="Times New Roman" panose="02020603050405020304" pitchFamily="18" charset="0"/>
                <a:ea typeface="Calibri" panose="020F0502020204030204" pitchFamily="34" charset="0"/>
              </a:rPr>
              <a:t>authority</a:t>
            </a:r>
            <a:r>
              <a:rPr lang="sv-SE" sz="1200" dirty="0" smtClean="0">
                <a:latin typeface="Times New Roman" panose="02020603050405020304" pitchFamily="18" charset="0"/>
                <a:ea typeface="Calibri" panose="020F0502020204030204" pitchFamily="34" charset="0"/>
              </a:rPr>
              <a:t> to "play" </a:t>
            </a:r>
            <a:r>
              <a:rPr lang="sv-SE" sz="1200" dirty="0" err="1" smtClean="0">
                <a:latin typeface="Times New Roman" panose="02020603050405020304" pitchFamily="18" charset="0"/>
                <a:ea typeface="Calibri" panose="020F0502020204030204" pitchFamily="34" charset="0"/>
              </a:rPr>
              <a:t>with</a:t>
            </a:r>
            <a:r>
              <a:rPr lang="sv-SE" sz="1200" dirty="0" smtClean="0">
                <a:latin typeface="Times New Roman" panose="02020603050405020304" pitchFamily="18" charset="0"/>
                <a:ea typeface="Calibri" panose="020F0502020204030204" pitchFamily="34" charset="0"/>
              </a:rPr>
              <a:t> </a:t>
            </a:r>
            <a:r>
              <a:rPr lang="sv-SE" sz="1200" dirty="0" err="1" smtClean="0">
                <a:latin typeface="Times New Roman" panose="02020603050405020304" pitchFamily="18" charset="0"/>
                <a:ea typeface="Calibri" panose="020F0502020204030204" pitchFamily="34" charset="0"/>
              </a:rPr>
              <a:t>ideas</a:t>
            </a:r>
            <a:r>
              <a:rPr lang="sv-SE" sz="1200" dirty="0" smtClean="0">
                <a:latin typeface="Times New Roman" panose="02020603050405020304" pitchFamily="18" charset="0"/>
                <a:ea typeface="Calibri" panose="020F0502020204030204" pitchFamily="34" charset="0"/>
              </a:rPr>
              <a:t>.</a:t>
            </a:r>
            <a:endParaRPr lang="sv-SE" sz="1200" dirty="0" smtClean="0"/>
          </a:p>
          <a:p>
            <a:endParaRPr lang="sv-SE" dirty="0"/>
          </a:p>
        </p:txBody>
      </p:sp>
      <p:sp>
        <p:nvSpPr>
          <p:cNvPr id="4" name="Platshållare för bildnummer 3"/>
          <p:cNvSpPr>
            <a:spLocks noGrp="1"/>
          </p:cNvSpPr>
          <p:nvPr>
            <p:ph type="sldNum" sz="quarter" idx="10"/>
          </p:nvPr>
        </p:nvSpPr>
        <p:spPr/>
        <p:txBody>
          <a:bodyPr/>
          <a:lstStyle/>
          <a:p>
            <a:fld id="{C383BBE7-F11A-457A-A8C2-2EABF599CDEB}" type="slidenum">
              <a:rPr lang="sv-SE" smtClean="0"/>
              <a:t>34</a:t>
            </a:fld>
            <a:endParaRPr lang="sv-SE"/>
          </a:p>
        </p:txBody>
      </p:sp>
    </p:spTree>
    <p:extLst>
      <p:ext uri="{BB962C8B-B14F-4D97-AF65-F5344CB8AC3E}">
        <p14:creationId xmlns:p14="http://schemas.microsoft.com/office/powerpoint/2010/main" val="16593031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smtClean="0"/>
              <a:t>Sårbarhet;</a:t>
            </a:r>
            <a:r>
              <a:rPr lang="en-US" dirty="0" smtClean="0"/>
              <a:t> ” Fear is at its most fearsome when it is diffuse, scattered, unclear, unattached, unanchored, free floating, with no clear address or cause; when it haunts us with no visible rhyme or reason, when the menace we should be afraid of can be glimpsed everywhere but is nowhere to be seen. ‘Fear’ is the name we give to our </a:t>
            </a:r>
            <a:r>
              <a:rPr lang="en-US" i="1" dirty="0" smtClean="0"/>
              <a:t>uncertainty</a:t>
            </a:r>
            <a:r>
              <a:rPr lang="en-US" dirty="0" smtClean="0"/>
              <a:t>: to our </a:t>
            </a:r>
            <a:r>
              <a:rPr lang="en-US" i="1" dirty="0" smtClean="0"/>
              <a:t>ignorance</a:t>
            </a:r>
            <a:r>
              <a:rPr lang="en-US" dirty="0" smtClean="0"/>
              <a:t> of the threat and what is to be </a:t>
            </a:r>
            <a:r>
              <a:rPr lang="en-US" i="1" dirty="0" smtClean="0"/>
              <a:t>done</a:t>
            </a:r>
            <a:r>
              <a:rPr lang="en-US" dirty="0" smtClean="0"/>
              <a:t> to stop it in its tracks.”</a:t>
            </a:r>
            <a:r>
              <a:rPr lang="sv-SE"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unfree relations to the world and ourselves: absolute knowledge (tyrannical- totalizing- allows no other possibilities) and full self- transparency as starting point occlude the conditions under which freedom is possible- or </a:t>
            </a:r>
            <a:r>
              <a:rPr lang="en-US" sz="1200" kern="1200" dirty="0" err="1" smtClean="0">
                <a:solidFill>
                  <a:schemeClr val="tx1"/>
                </a:solidFill>
                <a:effectLst/>
                <a:latin typeface="+mn-lt"/>
                <a:ea typeface="+mn-ea"/>
                <a:cs typeface="+mn-cs"/>
              </a:rPr>
              <a:t>realised</a:t>
            </a:r>
            <a:r>
              <a:rPr lang="en-US" sz="1200" kern="1200" dirty="0" smtClean="0">
                <a:solidFill>
                  <a:schemeClr val="tx1"/>
                </a:solidFill>
                <a:effectLst/>
                <a:latin typeface="+mn-lt"/>
                <a:ea typeface="+mn-ea"/>
                <a:cs typeface="+mn-cs"/>
              </a:rPr>
              <a:t>- as well as occluded to themselves- practical engagement as a letting the beings be the being they are- instead of reflecting reality- acquisition of knowledge with an ethical engagement, against knowledge as a function of detached contemplation- mediated by consciousness rather than derivative of modes of practical involvement 74. the more we pursue freedom in the name of mastery over the world and the other the more we conceal that it is indeed the world, the field of practical involvement that discloses us, the less free we stand in relation to this field and through it to ourselves 75</a:t>
            </a:r>
            <a:endParaRPr lang="sv-S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smtClean="0"/>
          </a:p>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35</a:t>
            </a:fld>
            <a:endParaRPr lang="sv-SE"/>
          </a:p>
        </p:txBody>
      </p:sp>
    </p:spTree>
    <p:extLst>
      <p:ext uri="{BB962C8B-B14F-4D97-AF65-F5344CB8AC3E}">
        <p14:creationId xmlns:p14="http://schemas.microsoft.com/office/powerpoint/2010/main" val="37687354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The </a:t>
            </a:r>
            <a:r>
              <a:rPr lang="sv-SE" dirty="0" err="1" smtClean="0"/>
              <a:t>time</a:t>
            </a:r>
            <a:r>
              <a:rPr lang="sv-SE" dirty="0" smtClean="0"/>
              <a:t> </a:t>
            </a:r>
            <a:r>
              <a:rPr lang="sv-SE" dirty="0" err="1" smtClean="0"/>
              <a:t>of</a:t>
            </a:r>
            <a:r>
              <a:rPr lang="sv-SE" dirty="0" smtClean="0"/>
              <a:t> </a:t>
            </a:r>
            <a:r>
              <a:rPr lang="sv-SE" dirty="0" err="1" smtClean="0"/>
              <a:t>music</a:t>
            </a:r>
            <a:r>
              <a:rPr lang="sv-SE" dirty="0" smtClean="0"/>
              <a:t>, </a:t>
            </a:r>
            <a:r>
              <a:rPr lang="sv-SE" dirty="0" err="1" smtClean="0"/>
              <a:t>existential</a:t>
            </a:r>
            <a:r>
              <a:rPr lang="sv-SE" dirty="0" smtClean="0"/>
              <a:t> </a:t>
            </a:r>
            <a:r>
              <a:rPr lang="sv-SE" dirty="0" err="1" smtClean="0"/>
              <a:t>time</a:t>
            </a:r>
            <a:r>
              <a:rPr lang="sv-SE" dirty="0" smtClean="0"/>
              <a:t> ; to </a:t>
            </a:r>
            <a:r>
              <a:rPr lang="sv-SE" dirty="0" err="1" smtClean="0"/>
              <a:t>atian</a:t>
            </a:r>
            <a:r>
              <a:rPr lang="sv-SE" dirty="0" smtClean="0"/>
              <a:t> a voice</a:t>
            </a:r>
          </a:p>
          <a:p>
            <a:r>
              <a:rPr lang="sv-SE" dirty="0" err="1" smtClean="0"/>
              <a:t>Name</a:t>
            </a:r>
            <a:r>
              <a:rPr lang="sv-SE" dirty="0" smtClean="0"/>
              <a:t>, understand, </a:t>
            </a:r>
            <a:r>
              <a:rPr lang="sv-SE" dirty="0" err="1" smtClean="0"/>
              <a:t>reconciliate</a:t>
            </a:r>
            <a:r>
              <a:rPr lang="sv-SE" dirty="0" smtClean="0"/>
              <a:t> </a:t>
            </a:r>
            <a:r>
              <a:rPr lang="sv-SE" dirty="0" err="1" smtClean="0"/>
              <a:t>with</a:t>
            </a:r>
            <a:r>
              <a:rPr lang="sv-SE" dirty="0" smtClean="0"/>
              <a:t> </a:t>
            </a:r>
            <a:r>
              <a:rPr lang="sv-SE" dirty="0" err="1" smtClean="0"/>
              <a:t>our</a:t>
            </a:r>
            <a:r>
              <a:rPr lang="sv-SE" dirty="0" smtClean="0"/>
              <a:t> </a:t>
            </a:r>
            <a:r>
              <a:rPr lang="sv-SE" dirty="0" err="1" smtClean="0"/>
              <a:t>reality</a:t>
            </a:r>
            <a:r>
              <a:rPr lang="sv-SE" dirty="0" smtClean="0"/>
              <a:t>, </a:t>
            </a:r>
            <a:r>
              <a:rPr lang="sv-SE" dirty="0" err="1" smtClean="0"/>
              <a:t>war</a:t>
            </a:r>
            <a:r>
              <a:rPr lang="sv-SE" dirty="0" smtClean="0"/>
              <a:t> </a:t>
            </a:r>
            <a:r>
              <a:rPr lang="sv-SE" dirty="0" err="1" smtClean="0"/>
              <a:t>with</a:t>
            </a:r>
            <a:r>
              <a:rPr lang="sv-SE" dirty="0" smtClean="0"/>
              <a:t> </a:t>
            </a:r>
            <a:r>
              <a:rPr lang="sv-SE" dirty="0" err="1" smtClean="0"/>
              <a:t>oneself</a:t>
            </a:r>
            <a:endParaRPr lang="sv-S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But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whereas</a:t>
            </a:r>
            <a:r>
              <a:rPr lang="sv-SE" sz="1200" kern="1200" dirty="0" smtClean="0">
                <a:solidFill>
                  <a:schemeClr val="tx1"/>
                </a:solidFill>
                <a:effectLst/>
                <a:latin typeface="+mn-lt"/>
                <a:ea typeface="+mn-ea"/>
                <a:cs typeface="+mn-cs"/>
              </a:rPr>
              <a:t> Heidegger is </a:t>
            </a:r>
            <a:r>
              <a:rPr lang="sv-SE" sz="1200" kern="1200" dirty="0" err="1" smtClean="0">
                <a:solidFill>
                  <a:schemeClr val="tx1"/>
                </a:solidFill>
                <a:effectLst/>
                <a:latin typeface="+mn-lt"/>
                <a:ea typeface="+mn-ea"/>
                <a:cs typeface="+mn-cs"/>
              </a:rPr>
              <a:t>interested</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mainly</a:t>
            </a:r>
            <a:r>
              <a:rPr lang="sv-SE" sz="1200" kern="1200" dirty="0" smtClean="0">
                <a:solidFill>
                  <a:schemeClr val="tx1"/>
                </a:solidFill>
                <a:effectLst/>
                <a:latin typeface="+mn-lt"/>
                <a:ea typeface="+mn-ea"/>
                <a:cs typeface="+mn-cs"/>
              </a:rPr>
              <a:t> in the </a:t>
            </a:r>
            <a:r>
              <a:rPr lang="sv-SE" sz="1200" kern="1200" dirty="0" err="1" smtClean="0">
                <a:solidFill>
                  <a:schemeClr val="tx1"/>
                </a:solidFill>
                <a:effectLst/>
                <a:latin typeface="+mn-lt"/>
                <a:ea typeface="+mn-ea"/>
                <a:cs typeface="+mn-cs"/>
              </a:rPr>
              <a:t>fact</a:t>
            </a:r>
            <a:r>
              <a:rPr lang="sv-SE" sz="1200" kern="1200" dirty="0" smtClean="0">
                <a:solidFill>
                  <a:schemeClr val="tx1"/>
                </a:solidFill>
                <a:effectLst/>
                <a:latin typeface="+mn-lt"/>
                <a:ea typeface="+mn-ea"/>
                <a:cs typeface="+mn-cs"/>
              </a:rPr>
              <a:t> </a:t>
            </a:r>
            <a:r>
              <a:rPr lang="sv-SE" sz="1200" i="1" kern="1200" dirty="0" err="1" smtClean="0">
                <a:solidFill>
                  <a:schemeClr val="tx1"/>
                </a:solidFill>
                <a:effectLst/>
                <a:latin typeface="+mn-lt"/>
                <a:ea typeface="+mn-ea"/>
                <a:cs typeface="+mn-cs"/>
              </a:rPr>
              <a:t>that</a:t>
            </a:r>
            <a:r>
              <a:rPr lang="sv-SE" sz="1200" i="1"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people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appear</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together</a:t>
            </a:r>
            <a:r>
              <a:rPr lang="sv-SE" sz="1200" kern="1200" dirty="0" smtClean="0">
                <a:solidFill>
                  <a:schemeClr val="tx1"/>
                </a:solidFill>
                <a:effectLst/>
                <a:latin typeface="+mn-lt"/>
                <a:ea typeface="+mn-ea"/>
                <a:cs typeface="+mn-cs"/>
              </a:rPr>
              <a:t> (</a:t>
            </a:r>
            <a:r>
              <a:rPr lang="sv-SE" sz="1200" i="1" kern="1200" dirty="0" err="1" smtClean="0">
                <a:solidFill>
                  <a:schemeClr val="tx1"/>
                </a:solidFill>
                <a:effectLst/>
                <a:latin typeface="+mn-lt"/>
                <a:ea typeface="+mn-ea"/>
                <a:cs typeface="+mn-cs"/>
              </a:rPr>
              <a:t>Mitsein</a:t>
            </a:r>
            <a:r>
              <a:rPr lang="sv-SE" sz="1200" kern="1200" dirty="0" smtClean="0">
                <a:solidFill>
                  <a:schemeClr val="tx1"/>
                </a:solidFill>
                <a:effectLst/>
                <a:latin typeface="+mn-lt"/>
                <a:ea typeface="+mn-ea"/>
                <a:cs typeface="+mn-cs"/>
              </a:rPr>
              <a:t>), Arendt </a:t>
            </a:r>
            <a:r>
              <a:rPr lang="sv-SE" sz="1200" kern="1200" dirty="0" err="1" smtClean="0">
                <a:solidFill>
                  <a:schemeClr val="tx1"/>
                </a:solidFill>
                <a:effectLst/>
                <a:latin typeface="+mn-lt"/>
                <a:ea typeface="+mn-ea"/>
                <a:cs typeface="+mn-cs"/>
              </a:rPr>
              <a:t>emphasizes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that</a:t>
            </a:r>
            <a:r>
              <a:rPr lang="sv-SE" sz="1200" kern="1200" dirty="0" smtClean="0">
                <a:solidFill>
                  <a:schemeClr val="tx1"/>
                </a:solidFill>
                <a:effectLst/>
                <a:latin typeface="+mn-lt"/>
                <a:ea typeface="+mn-ea"/>
                <a:cs typeface="+mn-cs"/>
              </a:rPr>
              <a:t> </a:t>
            </a:r>
            <a:r>
              <a:rPr lang="sv-SE" sz="1200" i="1" kern="1200" dirty="0" err="1" smtClean="0">
                <a:solidFill>
                  <a:schemeClr val="tx1"/>
                </a:solidFill>
                <a:effectLst/>
                <a:latin typeface="+mn-lt"/>
                <a:ea typeface="+mn-ea"/>
                <a:cs typeface="+mn-cs"/>
              </a:rPr>
              <a:t>how</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people</a:t>
            </a:r>
            <a:r>
              <a:rPr lang="sv-SE" sz="1200" kern="1200" dirty="0" smtClean="0">
                <a:solidFill>
                  <a:schemeClr val="tx1"/>
                </a:solidFill>
                <a:effectLst/>
                <a:latin typeface="+mn-lt"/>
                <a:ea typeface="+mn-ea"/>
                <a:cs typeface="+mn-cs"/>
              </a:rPr>
              <a:t> and </a:t>
            </a:r>
            <a:r>
              <a:rPr lang="sv-SE" sz="1200" kern="1200" dirty="0" err="1" smtClean="0">
                <a:solidFill>
                  <a:schemeClr val="tx1"/>
                </a:solidFill>
                <a:effectLst/>
                <a:latin typeface="+mn-lt"/>
                <a:ea typeface="+mn-ea"/>
                <a:cs typeface="+mn-cs"/>
              </a:rPr>
              <a:t>things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appear</a:t>
            </a:r>
            <a:r>
              <a:rPr lang="sv-SE" sz="1200" kern="1200" dirty="0" smtClean="0">
                <a:solidFill>
                  <a:schemeClr val="tx1"/>
                </a:solidFill>
                <a:effectLst/>
                <a:latin typeface="+mn-lt"/>
                <a:ea typeface="+mn-ea"/>
                <a:cs typeface="+mn-cs"/>
              </a:rPr>
              <a:t> in public space is </a:t>
            </a:r>
            <a:r>
              <a:rPr lang="sv-SE" sz="1200" kern="1200" dirty="0" err="1" smtClean="0">
                <a:solidFill>
                  <a:schemeClr val="tx1"/>
                </a:solidFill>
                <a:effectLst/>
                <a:latin typeface="+mn-lt"/>
                <a:ea typeface="+mn-ea"/>
                <a:cs typeface="+mn-cs"/>
              </a:rPr>
              <a:t>equally</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important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Both</a:t>
            </a:r>
            <a:r>
              <a:rPr lang="sv-SE" sz="1200" kern="1200" dirty="0" smtClean="0">
                <a:solidFill>
                  <a:schemeClr val="tx1"/>
                </a:solidFill>
                <a:effectLst/>
                <a:latin typeface="+mn-lt"/>
                <a:ea typeface="+mn-ea"/>
                <a:cs typeface="+mn-cs"/>
              </a:rPr>
              <a:t> writers </a:t>
            </a:r>
            <a:r>
              <a:rPr lang="sv-SE" sz="1200" kern="1200" dirty="0" err="1" smtClean="0">
                <a:solidFill>
                  <a:schemeClr val="tx1"/>
                </a:solidFill>
                <a:effectLst/>
                <a:latin typeface="+mn-lt"/>
                <a:ea typeface="+mn-ea"/>
                <a:cs typeface="+mn-cs"/>
              </a:rPr>
              <a:t>also</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placed</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great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importance</a:t>
            </a:r>
            <a:r>
              <a:rPr lang="sv-SE" sz="1200" kern="1200" dirty="0" smtClean="0">
                <a:solidFill>
                  <a:schemeClr val="tx1"/>
                </a:solidFill>
                <a:effectLst/>
                <a:latin typeface="+mn-lt"/>
                <a:ea typeface="+mn-ea"/>
                <a:cs typeface="+mn-cs"/>
              </a:rPr>
              <a:t> on </a:t>
            </a:r>
            <a:r>
              <a:rPr lang="sv-SE" sz="1200" kern="1200" dirty="0" err="1" smtClean="0">
                <a:solidFill>
                  <a:schemeClr val="tx1"/>
                </a:solidFill>
                <a:effectLst/>
                <a:latin typeface="+mn-lt"/>
                <a:ea typeface="+mn-ea"/>
                <a:cs typeface="+mn-cs"/>
              </a:rPr>
              <a:t>Greek</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culture</a:t>
            </a:r>
            <a:r>
              <a:rPr lang="sv-SE" sz="1200" kern="1200" dirty="0" smtClean="0">
                <a:solidFill>
                  <a:schemeClr val="tx1"/>
                </a:solidFill>
                <a:effectLst/>
                <a:latin typeface="+mn-lt"/>
                <a:ea typeface="+mn-ea"/>
                <a:cs typeface="+mn-cs"/>
              </a:rPr>
              <a:t> as the source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modern </a:t>
            </a:r>
            <a:r>
              <a:rPr lang="sv-SE" sz="1200" kern="1200" dirty="0" err="1" smtClean="0">
                <a:solidFill>
                  <a:schemeClr val="tx1"/>
                </a:solidFill>
                <a:effectLst/>
                <a:latin typeface="+mn-lt"/>
                <a:ea typeface="+mn-ea"/>
                <a:cs typeface="+mn-cs"/>
              </a:rPr>
              <a:t>ideas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about</a:t>
            </a:r>
            <a:r>
              <a:rPr lang="sv-SE" sz="1200" kern="1200" dirty="0" smtClean="0">
                <a:solidFill>
                  <a:schemeClr val="tx1"/>
                </a:solidFill>
                <a:effectLst/>
                <a:latin typeface="+mn-lt"/>
                <a:ea typeface="+mn-ea"/>
                <a:cs typeface="+mn-cs"/>
              </a:rPr>
              <a:t> art and </a:t>
            </a:r>
            <a:r>
              <a:rPr lang="sv-SE" sz="1200" kern="1200" dirty="0" err="1" smtClean="0">
                <a:solidFill>
                  <a:schemeClr val="tx1"/>
                </a:solidFill>
                <a:effectLst/>
                <a:latin typeface="+mn-lt"/>
                <a:ea typeface="+mn-ea"/>
                <a:cs typeface="+mn-cs"/>
              </a:rPr>
              <a:t>technology</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But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what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separates</a:t>
            </a:r>
            <a:r>
              <a:rPr lang="sv-SE" sz="1200" kern="1200" dirty="0" smtClean="0">
                <a:solidFill>
                  <a:schemeClr val="tx1"/>
                </a:solidFill>
                <a:effectLst/>
                <a:latin typeface="+mn-lt"/>
                <a:ea typeface="+mn-ea"/>
                <a:cs typeface="+mn-cs"/>
              </a:rPr>
              <a:t> Arendt from Heidegger is </a:t>
            </a:r>
            <a:r>
              <a:rPr lang="sv-SE" sz="1200" kern="1200" dirty="0" err="1" smtClean="0">
                <a:solidFill>
                  <a:schemeClr val="tx1"/>
                </a:solidFill>
                <a:effectLst/>
                <a:latin typeface="+mn-lt"/>
                <a:ea typeface="+mn-ea"/>
                <a:cs typeface="+mn-cs"/>
              </a:rPr>
              <a:t>that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she</a:t>
            </a:r>
            <a:r>
              <a:rPr lang="sv-SE" sz="1200" kern="1200" dirty="0" smtClean="0">
                <a:solidFill>
                  <a:schemeClr val="tx1"/>
                </a:solidFill>
                <a:effectLst/>
                <a:latin typeface="+mn-lt"/>
                <a:ea typeface="+mn-ea"/>
                <a:cs typeface="+mn-cs"/>
              </a:rPr>
              <a:t> looks at the </a:t>
            </a:r>
            <a:r>
              <a:rPr lang="sv-SE" sz="1200" kern="1200" dirty="0" err="1" smtClean="0">
                <a:solidFill>
                  <a:schemeClr val="tx1"/>
                </a:solidFill>
                <a:effectLst/>
                <a:latin typeface="+mn-lt"/>
                <a:ea typeface="+mn-ea"/>
                <a:cs typeface="+mn-cs"/>
              </a:rPr>
              <a:t>Greek</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conception</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culture</a:t>
            </a:r>
            <a:r>
              <a:rPr lang="sv-SE" sz="1200" kern="1200" dirty="0" smtClean="0">
                <a:solidFill>
                  <a:schemeClr val="tx1"/>
                </a:solidFill>
                <a:effectLst/>
                <a:latin typeface="+mn-lt"/>
                <a:ea typeface="+mn-ea"/>
                <a:cs typeface="+mn-cs"/>
              </a:rPr>
              <a:t> not from the </a:t>
            </a:r>
            <a:r>
              <a:rPr lang="sv-SE" sz="1200" kern="1200" dirty="0" err="1" smtClean="0">
                <a:solidFill>
                  <a:schemeClr val="tx1"/>
                </a:solidFill>
                <a:effectLst/>
                <a:latin typeface="+mn-lt"/>
                <a:ea typeface="+mn-ea"/>
                <a:cs typeface="+mn-cs"/>
              </a:rPr>
              <a:t>perspective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the </a:t>
            </a:r>
            <a:r>
              <a:rPr lang="sv-SE" sz="1200" kern="1200" dirty="0" err="1" smtClean="0">
                <a:solidFill>
                  <a:schemeClr val="tx1"/>
                </a:solidFill>
                <a:effectLst/>
                <a:latin typeface="+mn-lt"/>
                <a:ea typeface="+mn-ea"/>
                <a:cs typeface="+mn-cs"/>
              </a:rPr>
              <a:t>violence</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metaphysics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but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rather</a:t>
            </a:r>
            <a:r>
              <a:rPr lang="sv-SE" sz="1200" kern="1200" dirty="0" smtClean="0">
                <a:solidFill>
                  <a:schemeClr val="tx1"/>
                </a:solidFill>
                <a:effectLst/>
                <a:latin typeface="+mn-lt"/>
                <a:ea typeface="+mn-ea"/>
                <a:cs typeface="+mn-cs"/>
              </a:rPr>
              <a:t> from the </a:t>
            </a:r>
            <a:r>
              <a:rPr lang="sv-SE" sz="1200" kern="1200" dirty="0" err="1" smtClean="0">
                <a:solidFill>
                  <a:schemeClr val="tx1"/>
                </a:solidFill>
                <a:effectLst/>
                <a:latin typeface="+mn-lt"/>
                <a:ea typeface="+mn-ea"/>
                <a:cs typeface="+mn-cs"/>
              </a:rPr>
              <a:t>restraint</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the </a:t>
            </a:r>
            <a:r>
              <a:rPr lang="sv-SE" sz="1200" kern="1200" dirty="0" err="1" smtClean="0">
                <a:solidFill>
                  <a:schemeClr val="tx1"/>
                </a:solidFill>
                <a:effectLst/>
                <a:latin typeface="+mn-lt"/>
                <a:ea typeface="+mn-ea"/>
                <a:cs typeface="+mn-cs"/>
              </a:rPr>
              <a:t>law</a:t>
            </a:r>
            <a:r>
              <a:rPr lang="sv-SE" sz="1200" kern="1200" dirty="0" smtClean="0">
                <a:solidFill>
                  <a:schemeClr val="tx1"/>
                </a:solidFill>
                <a:effectLst/>
                <a:latin typeface="+mn-lt"/>
                <a:ea typeface="+mn-ea"/>
                <a:cs typeface="+mn-cs"/>
              </a:rPr>
              <a:t>," as </a:t>
            </a:r>
            <a:r>
              <a:rPr lang="sv-SE" sz="1200" kern="1200" dirty="0" err="1" smtClean="0">
                <a:solidFill>
                  <a:schemeClr val="tx1"/>
                </a:solidFill>
                <a:effectLst/>
                <a:latin typeface="+mn-lt"/>
                <a:ea typeface="+mn-ea"/>
                <a:cs typeface="+mn-cs"/>
              </a:rPr>
              <a:t>staged</a:t>
            </a:r>
            <a:r>
              <a:rPr lang="sv-SE" sz="1200" kern="1200" dirty="0" smtClean="0">
                <a:solidFill>
                  <a:schemeClr val="tx1"/>
                </a:solidFill>
                <a:effectLst/>
                <a:latin typeface="+mn-lt"/>
                <a:ea typeface="+mn-ea"/>
                <a:cs typeface="+mn-cs"/>
              </a:rPr>
              <a:t> for </a:t>
            </a:r>
            <a:r>
              <a:rPr lang="sv-SE" sz="1200" kern="1200" dirty="0" err="1" smtClean="0">
                <a:solidFill>
                  <a:schemeClr val="tx1"/>
                </a:solidFill>
                <a:effectLst/>
                <a:latin typeface="+mn-lt"/>
                <a:ea typeface="+mn-ea"/>
                <a:cs typeface="+mn-cs"/>
              </a:rPr>
              <a:t>example</a:t>
            </a:r>
            <a:r>
              <a:rPr lang="sv-SE" sz="1200" kern="1200" dirty="0" smtClean="0">
                <a:solidFill>
                  <a:schemeClr val="tx1"/>
                </a:solidFill>
                <a:effectLst/>
                <a:latin typeface="+mn-lt"/>
                <a:ea typeface="+mn-ea"/>
                <a:cs typeface="+mn-cs"/>
              </a:rPr>
              <a:t> in the </a:t>
            </a:r>
            <a:r>
              <a:rPr lang="sv-SE" sz="1200" kern="1200" dirty="0" err="1" smtClean="0">
                <a:solidFill>
                  <a:schemeClr val="tx1"/>
                </a:solidFill>
                <a:effectLst/>
                <a:latin typeface="+mn-lt"/>
                <a:ea typeface="+mn-ea"/>
                <a:cs typeface="+mn-cs"/>
              </a:rPr>
              <a:t>stories</a:t>
            </a:r>
            <a:r>
              <a:rPr lang="sv-SE" sz="1200" kern="1200" dirty="0" smtClean="0">
                <a:solidFill>
                  <a:schemeClr val="tx1"/>
                </a:solidFill>
                <a:effectLst/>
                <a:latin typeface="+mn-lt"/>
                <a:ea typeface="+mn-ea"/>
                <a:cs typeface="+mn-cs"/>
              </a:rPr>
              <a:t> </a:t>
            </a:r>
            <a:r>
              <a:rPr lang="sv-SE" sz="1200" kern="1200" dirty="0" err="1" smtClean="0">
                <a:solidFill>
                  <a:schemeClr val="tx1"/>
                </a:solidFill>
                <a:effectLst/>
                <a:latin typeface="+mn-lt"/>
                <a:ea typeface="+mn-ea"/>
                <a:cs typeface="+mn-cs"/>
              </a:rPr>
              <a:t>of</a:t>
            </a:r>
            <a:r>
              <a:rPr lang="sv-SE" sz="1200" kern="1200" dirty="0" smtClean="0">
                <a:solidFill>
                  <a:schemeClr val="tx1"/>
                </a:solidFill>
                <a:effectLst/>
                <a:latin typeface="+mn-lt"/>
                <a:ea typeface="+mn-ea"/>
                <a:cs typeface="+mn-cs"/>
              </a:rPr>
              <a:t> Oedipus and Antigone. (116)</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Gadamer’s</a:t>
            </a:r>
            <a:r>
              <a:rPr lang="en-US" dirty="0" smtClean="0"/>
              <a:t> concept of aesthetics and hermeneutics, and </a:t>
            </a:r>
            <a:r>
              <a:rPr lang="en-US" dirty="0" err="1" smtClean="0"/>
              <a:t>Habermas</a:t>
            </a:r>
            <a:r>
              <a:rPr lang="en-US" dirty="0" smtClean="0"/>
              <a:t>’ ideas on the hermeneutics of intercultural communication.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Hannah Arendt once used the term “</a:t>
            </a:r>
            <a:r>
              <a:rPr lang="en-US" sz="1200" b="0" i="0" kern="1200" dirty="0" err="1" smtClean="0">
                <a:solidFill>
                  <a:schemeClr val="tx1"/>
                </a:solidFill>
                <a:effectLst/>
                <a:latin typeface="+mn-lt"/>
                <a:ea typeface="+mn-ea"/>
                <a:cs typeface="+mn-cs"/>
              </a:rPr>
              <a:t>worldlessness</a:t>
            </a:r>
            <a:r>
              <a:rPr lang="en-US" sz="1200" b="0" i="0" kern="1200" dirty="0" smtClean="0">
                <a:solidFill>
                  <a:schemeClr val="tx1"/>
                </a:solidFill>
                <a:effectLst/>
                <a:latin typeface="+mn-lt"/>
                <a:ea typeface="+mn-ea"/>
                <a:cs typeface="+mn-cs"/>
              </a:rPr>
              <a:t>” to define those conditions where a person doesn’t belong to a world in which they matter as human beings.</a:t>
            </a:r>
            <a:endParaRPr lang="sv-SE" sz="1200" kern="1200" dirty="0" smtClean="0">
              <a:solidFill>
                <a:schemeClr val="tx1"/>
              </a:solidFill>
              <a:effectLst/>
              <a:latin typeface="+mn-lt"/>
              <a:ea typeface="+mn-ea"/>
              <a:cs typeface="+mn-cs"/>
            </a:endParaRPr>
          </a:p>
          <a:p>
            <a:endParaRPr lang="sv-SE" dirty="0" smtClean="0"/>
          </a:p>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37</a:t>
            </a:fld>
            <a:endParaRPr lang="sv-SE"/>
          </a:p>
        </p:txBody>
      </p:sp>
    </p:spTree>
    <p:extLst>
      <p:ext uri="{BB962C8B-B14F-4D97-AF65-F5344CB8AC3E}">
        <p14:creationId xmlns:p14="http://schemas.microsoft.com/office/powerpoint/2010/main" val="2096348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smtClean="0">
                <a:latin typeface="TimesNewRomanPSMT"/>
              </a:rPr>
              <a:t>Möjligheten att transformera våra handlingar, tankar och sättet att vara på</a:t>
            </a:r>
            <a:endParaRPr lang="sv-SE" sz="1200" b="1" dirty="0" smtClean="0"/>
          </a:p>
          <a:p>
            <a:r>
              <a:rPr lang="sv-SE" dirty="0" smtClean="0"/>
              <a:t>Kreativitet, skicklighet och lusten att skapa blir centrala,</a:t>
            </a:r>
            <a:r>
              <a:rPr lang="sv-SE" baseline="0" dirty="0" smtClean="0"/>
              <a:t> allt blir konst och den skapande människan blir viktig</a:t>
            </a:r>
          </a:p>
          <a:p>
            <a:r>
              <a:rPr lang="sv-SE" baseline="0" dirty="0" smtClean="0"/>
              <a:t>Verktyg ingår i ett system av verktyg, interkulturell dialog, </a:t>
            </a:r>
          </a:p>
          <a:p>
            <a:r>
              <a:rPr lang="en-US" sz="1200" b="0" i="1" kern="1200" dirty="0" smtClean="0">
                <a:solidFill>
                  <a:schemeClr val="tx1"/>
                </a:solidFill>
                <a:effectLst/>
                <a:latin typeface="+mn-lt"/>
                <a:ea typeface="+mn-ea"/>
                <a:cs typeface="+mn-cs"/>
              </a:rPr>
              <a:t>equipment</a:t>
            </a:r>
            <a:r>
              <a:rPr lang="en-US" sz="1200" b="0" i="0" kern="1200" dirty="0" smtClean="0">
                <a:solidFill>
                  <a:schemeClr val="tx1"/>
                </a:solidFill>
                <a:effectLst/>
                <a:latin typeface="+mn-lt"/>
                <a:ea typeface="+mn-ea"/>
                <a:cs typeface="+mn-cs"/>
              </a:rPr>
              <a:t>, that is, as being for certain sorts of tasks (cooking, writing, hair-care, and so on).</a:t>
            </a:r>
          </a:p>
          <a:p>
            <a:r>
              <a:rPr lang="en-US" sz="1200" b="0" i="0" kern="1200" dirty="0" smtClean="0">
                <a:solidFill>
                  <a:schemeClr val="tx1"/>
                </a:solidFill>
                <a:effectLst/>
                <a:latin typeface="+mn-lt"/>
                <a:ea typeface="+mn-ea"/>
                <a:cs typeface="+mn-cs"/>
              </a:rPr>
              <a:t>The less we just stare at the hammer-thing, and the more we seize hold of it and use it, the more primordial does our relationship to it become, and the more </a:t>
            </a:r>
            <a:r>
              <a:rPr lang="en-US" sz="1200" b="0" i="0" kern="1200" dirty="0" err="1" smtClean="0">
                <a:solidFill>
                  <a:schemeClr val="tx1"/>
                </a:solidFill>
                <a:effectLst/>
                <a:latin typeface="+mn-lt"/>
                <a:ea typeface="+mn-ea"/>
                <a:cs typeface="+mn-cs"/>
              </a:rPr>
              <a:t>unveiledly</a:t>
            </a:r>
            <a:r>
              <a:rPr lang="en-US" sz="1200" b="0" i="0" kern="1200" dirty="0" smtClean="0">
                <a:solidFill>
                  <a:schemeClr val="tx1"/>
                </a:solidFill>
                <a:effectLst/>
                <a:latin typeface="+mn-lt"/>
                <a:ea typeface="+mn-ea"/>
                <a:cs typeface="+mn-cs"/>
              </a:rPr>
              <a:t> is it encountered as that which it is—as equipment. The hammering itself uncovers the specific ‘manipulability’ of the hammer. The kind of Being which equipment possesses—in which it manifests itself in its own right—we call ‘readiness-to-hand’. (</a:t>
            </a:r>
            <a:r>
              <a:rPr lang="en-US" sz="1200" b="0" i="1" kern="1200" dirty="0" smtClean="0">
                <a:solidFill>
                  <a:schemeClr val="tx1"/>
                </a:solidFill>
                <a:effectLst/>
                <a:latin typeface="+mn-lt"/>
                <a:ea typeface="+mn-ea"/>
                <a:cs typeface="+mn-cs"/>
              </a:rPr>
              <a:t>Being and Time</a:t>
            </a:r>
            <a:r>
              <a:rPr lang="en-US" sz="1200" b="0" i="0" kern="1200" dirty="0" smtClean="0">
                <a:solidFill>
                  <a:schemeClr val="tx1"/>
                </a:solidFill>
                <a:effectLst/>
                <a:latin typeface="+mn-lt"/>
                <a:ea typeface="+mn-ea"/>
                <a:cs typeface="+mn-cs"/>
              </a:rPr>
              <a:t> 15: 98)</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8</a:t>
            </a:fld>
            <a:endParaRPr lang="sv-SE"/>
          </a:p>
        </p:txBody>
      </p:sp>
    </p:spTree>
    <p:extLst>
      <p:ext uri="{BB962C8B-B14F-4D97-AF65-F5344CB8AC3E}">
        <p14:creationId xmlns:p14="http://schemas.microsoft.com/office/powerpoint/2010/main" val="3692870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Enskilda individers fel- rutten </a:t>
            </a:r>
            <a:r>
              <a:rPr lang="sv-SE" dirty="0" err="1" smtClean="0"/>
              <a:t>apple</a:t>
            </a:r>
            <a:r>
              <a:rPr lang="sv-SE" dirty="0" smtClean="0"/>
              <a:t> </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9</a:t>
            </a:fld>
            <a:endParaRPr lang="sv-SE"/>
          </a:p>
        </p:txBody>
      </p:sp>
    </p:spTree>
    <p:extLst>
      <p:ext uri="{BB962C8B-B14F-4D97-AF65-F5344CB8AC3E}">
        <p14:creationId xmlns:p14="http://schemas.microsoft.com/office/powerpoint/2010/main" val="1877354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11</a:t>
            </a:fld>
            <a:endParaRPr lang="sv-SE"/>
          </a:p>
        </p:txBody>
      </p:sp>
    </p:spTree>
    <p:extLst>
      <p:ext uri="{BB962C8B-B14F-4D97-AF65-F5344CB8AC3E}">
        <p14:creationId xmlns:p14="http://schemas.microsoft.com/office/powerpoint/2010/main" val="1484091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Vem</a:t>
            </a:r>
            <a:r>
              <a:rPr lang="en-US" dirty="0" smtClean="0"/>
              <a:t> </a:t>
            </a:r>
            <a:r>
              <a:rPr lang="en-US" dirty="0" err="1" smtClean="0"/>
              <a:t>har</a:t>
            </a:r>
            <a:r>
              <a:rPr lang="en-US" dirty="0" smtClean="0"/>
              <a:t> </a:t>
            </a:r>
            <a:r>
              <a:rPr lang="en-US" dirty="0" err="1" smtClean="0"/>
              <a:t>sagt</a:t>
            </a:r>
            <a:r>
              <a:rPr lang="en-US" dirty="0" smtClean="0"/>
              <a:t> </a:t>
            </a:r>
            <a:r>
              <a:rPr lang="en-US" dirty="0" err="1" smtClean="0"/>
              <a:t>att</a:t>
            </a:r>
            <a:r>
              <a:rPr lang="en-US" dirty="0" smtClean="0"/>
              <a:t> </a:t>
            </a:r>
            <a:r>
              <a:rPr lang="en-US" dirty="0" err="1" smtClean="0"/>
              <a:t>livet</a:t>
            </a:r>
            <a:r>
              <a:rPr lang="en-US" dirty="0" smtClean="0"/>
              <a:t> </a:t>
            </a:r>
            <a:r>
              <a:rPr lang="en-US" dirty="0" err="1" smtClean="0"/>
              <a:t>ska</a:t>
            </a:r>
            <a:r>
              <a:rPr lang="en-US" dirty="0" smtClean="0"/>
              <a:t> </a:t>
            </a:r>
            <a:r>
              <a:rPr lang="en-US" dirty="0" err="1" smtClean="0"/>
              <a:t>vara</a:t>
            </a:r>
            <a:r>
              <a:rPr lang="en-US" dirty="0" smtClean="0"/>
              <a:t> </a:t>
            </a:r>
            <a:r>
              <a:rPr lang="en-US" dirty="0" err="1" smtClean="0"/>
              <a:t>lätt</a:t>
            </a:r>
            <a:r>
              <a:rPr lang="en-US" dirty="0" smtClean="0"/>
              <a:t>? Vi </a:t>
            </a:r>
            <a:r>
              <a:rPr lang="en-US" dirty="0" err="1" smtClean="0"/>
              <a:t>sak</a:t>
            </a:r>
            <a:r>
              <a:rPr lang="en-US" dirty="0" smtClean="0"/>
              <a:t> nu </a:t>
            </a:r>
            <a:r>
              <a:rPr lang="en-US" dirty="0" err="1" smtClean="0"/>
              <a:t>Reflektera</a:t>
            </a:r>
            <a:r>
              <a:rPr lang="en-US" dirty="0" smtClean="0"/>
              <a:t> till </a:t>
            </a:r>
            <a:r>
              <a:rPr lang="en-US" dirty="0" err="1" smtClean="0"/>
              <a:t>sammans</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Confirmation bias is the tendency to automatically interpret information in ways that support prior beliefs (Dawson, </a:t>
            </a:r>
            <a:r>
              <a:rPr lang="en-US" dirty="0" err="1" smtClean="0"/>
              <a:t>Gilovich</a:t>
            </a:r>
            <a:r>
              <a:rPr lang="en-US" dirty="0" smtClean="0"/>
              <a:t>, and Regan 2002).</a:t>
            </a:r>
            <a:endParaRPr lang="sv-SE" dirty="0" smtClean="0"/>
          </a:p>
          <a:p>
            <a:r>
              <a:rPr lang="en-US" dirty="0" smtClean="0"/>
              <a:t>Figure 1.2 A more behavioral model of decision making expands the standard economic model </a:t>
            </a:r>
          </a:p>
          <a:p>
            <a:r>
              <a:rPr lang="en-US" dirty="0" smtClean="0"/>
              <a:t>In the standard economic model (panel a), decision makers use information in an unbiased way and deliberate carefully about all choices and possible consequences. In a more behavioral model (panel b), decision makers may overlook some relevant information because they think automatically as well as deliberatively. a. Standard economic model b. Model of the psychological and social actor Economic outcomes and shared mental models Behavior Two systems of thinking Information Economic outcomes Deliberative system Automatic system Behavior Deliberation without limit Information Some information is filtered out Source: WDR 2015 team. 30 WORLD DEVELOPMENT </a:t>
            </a:r>
            <a:endParaRPr lang="sv-SE" dirty="0" smtClean="0"/>
          </a:p>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12</a:t>
            </a:fld>
            <a:endParaRPr lang="sv-SE"/>
          </a:p>
        </p:txBody>
      </p:sp>
    </p:spTree>
    <p:extLst>
      <p:ext uri="{BB962C8B-B14F-4D97-AF65-F5344CB8AC3E}">
        <p14:creationId xmlns:p14="http://schemas.microsoft.com/office/powerpoint/2010/main" val="618475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kern="1200" dirty="0" err="1" smtClean="0">
                <a:solidFill>
                  <a:schemeClr val="tx1"/>
                </a:solidFill>
                <a:effectLst/>
                <a:latin typeface="+mn-lt"/>
                <a:ea typeface="+mn-ea"/>
                <a:cs typeface="+mn-cs"/>
              </a:rPr>
              <a:t>Dehumanizing</a:t>
            </a:r>
            <a:r>
              <a:rPr lang="sv-SE" sz="1200" b="0" i="0" kern="1200" dirty="0" smtClean="0">
                <a:solidFill>
                  <a:schemeClr val="tx1"/>
                </a:solidFill>
                <a:effectLst/>
                <a:latin typeface="+mn-lt"/>
                <a:ea typeface="+mn-ea"/>
                <a:cs typeface="+mn-cs"/>
              </a:rPr>
              <a:t> situations; </a:t>
            </a:r>
            <a:r>
              <a:rPr lang="sv-SE" sz="1200" b="0" i="0" kern="1200" dirty="0" err="1" smtClean="0">
                <a:solidFill>
                  <a:schemeClr val="tx1"/>
                </a:solidFill>
                <a:effectLst/>
                <a:latin typeface="+mn-lt"/>
                <a:ea typeface="+mn-ea"/>
                <a:cs typeface="+mn-cs"/>
              </a:rPr>
              <a:t>contradiction</a:t>
            </a:r>
            <a:r>
              <a:rPr lang="sv-SE" sz="1200" b="0" i="0" kern="1200" dirty="0" smtClean="0">
                <a:solidFill>
                  <a:schemeClr val="tx1"/>
                </a:solidFill>
                <a:effectLst/>
                <a:latin typeface="+mn-lt"/>
                <a:ea typeface="+mn-ea"/>
                <a:cs typeface="+mn-cs"/>
              </a:rPr>
              <a:t> </a:t>
            </a:r>
            <a:r>
              <a:rPr lang="sv-SE" sz="1200" b="0" i="0" kern="1200" dirty="0" err="1" smtClean="0">
                <a:solidFill>
                  <a:schemeClr val="tx1"/>
                </a:solidFill>
                <a:effectLst/>
                <a:latin typeface="+mn-lt"/>
                <a:ea typeface="+mn-ea"/>
                <a:cs typeface="+mn-cs"/>
              </a:rPr>
              <a:t>of</a:t>
            </a:r>
            <a:r>
              <a:rPr lang="sv-SE" sz="1200" b="0" i="0" kern="1200" dirty="0" smtClean="0">
                <a:solidFill>
                  <a:schemeClr val="tx1"/>
                </a:solidFill>
                <a:effectLst/>
                <a:latin typeface="+mn-lt"/>
                <a:ea typeface="+mn-ea"/>
                <a:cs typeface="+mn-cs"/>
              </a:rPr>
              <a:t> </a:t>
            </a:r>
            <a:r>
              <a:rPr lang="sv-SE" sz="1200" b="0" i="0" kern="1200" dirty="0" err="1" smtClean="0">
                <a:solidFill>
                  <a:schemeClr val="tx1"/>
                </a:solidFill>
                <a:effectLst/>
                <a:latin typeface="+mn-lt"/>
                <a:ea typeface="+mn-ea"/>
                <a:cs typeface="+mn-cs"/>
              </a:rPr>
              <a:t>being</a:t>
            </a:r>
            <a:r>
              <a:rPr lang="sv-SE" sz="1200" b="0" i="0" kern="1200" dirty="0" smtClean="0">
                <a:solidFill>
                  <a:schemeClr val="tx1"/>
                </a:solidFill>
                <a:effectLst/>
                <a:latin typeface="+mn-lt"/>
                <a:ea typeface="+mn-ea"/>
                <a:cs typeface="+mn-cs"/>
              </a:rPr>
              <a:t> </a:t>
            </a:r>
            <a:r>
              <a:rPr lang="sv-SE" sz="1200" b="0" i="0" kern="1200" dirty="0" err="1" smtClean="0">
                <a:solidFill>
                  <a:schemeClr val="tx1"/>
                </a:solidFill>
                <a:effectLst/>
                <a:latin typeface="+mn-lt"/>
                <a:ea typeface="+mn-ea"/>
                <a:cs typeface="+mn-cs"/>
              </a:rPr>
              <a:t>refugee</a:t>
            </a:r>
            <a:r>
              <a:rPr lang="sv-SE" sz="1200" b="0" i="0" kern="1200" baseline="0" dirty="0" smtClean="0">
                <a:solidFill>
                  <a:schemeClr val="tx1"/>
                </a:solidFill>
                <a:effectLst/>
                <a:latin typeface="+mn-lt"/>
                <a:ea typeface="+mn-ea"/>
                <a:cs typeface="+mn-cs"/>
              </a:rPr>
              <a:t> and a human </a:t>
            </a:r>
            <a:r>
              <a:rPr lang="sv-SE" sz="1200" b="0" i="0" kern="1200" baseline="0" dirty="0" err="1" smtClean="0">
                <a:solidFill>
                  <a:schemeClr val="tx1"/>
                </a:solidFill>
                <a:effectLst/>
                <a:latin typeface="+mn-lt"/>
                <a:ea typeface="+mn-ea"/>
                <a:cs typeface="+mn-cs"/>
              </a:rPr>
              <a:t>being</a:t>
            </a:r>
            <a:r>
              <a:rPr lang="sv-SE"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the outright denial of the most basic qualities that make people feel part of a society and “human,” as such.</a:t>
            </a:r>
            <a:endParaRPr lang="sv-SE" sz="1200" b="0" i="0" kern="1200" dirty="0" smtClean="0">
              <a:solidFill>
                <a:schemeClr val="tx1"/>
              </a:solidFill>
              <a:effectLst/>
              <a:latin typeface="+mn-lt"/>
              <a:ea typeface="+mn-ea"/>
              <a:cs typeface="+mn-cs"/>
            </a:endParaRPr>
          </a:p>
          <a:p>
            <a:r>
              <a:rPr lang="sv-SE" dirty="0" smtClean="0"/>
              <a:t>A </a:t>
            </a:r>
            <a:r>
              <a:rPr lang="sv-SE" dirty="0" err="1" smtClean="0"/>
              <a:t>eurocentric</a:t>
            </a:r>
            <a:r>
              <a:rPr lang="sv-SE" dirty="0" smtClean="0"/>
              <a:t> narrative</a:t>
            </a:r>
          </a:p>
          <a:p>
            <a:r>
              <a:rPr lang="sv-SE" dirty="0" err="1" smtClean="0"/>
              <a:t>We</a:t>
            </a:r>
            <a:r>
              <a:rPr lang="sv-SE" dirty="0" smtClean="0"/>
              <a:t> and </a:t>
            </a:r>
            <a:r>
              <a:rPr lang="sv-SE" dirty="0" err="1" smtClean="0"/>
              <a:t>them</a:t>
            </a:r>
            <a:endParaRPr lang="sv-SE" dirty="0" smtClean="0"/>
          </a:p>
          <a:p>
            <a:endParaRPr lang="sv-SE" dirty="0" smtClean="0"/>
          </a:p>
          <a:p>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13</a:t>
            </a:fld>
            <a:endParaRPr lang="sv-SE"/>
          </a:p>
        </p:txBody>
      </p:sp>
    </p:spTree>
    <p:extLst>
      <p:ext uri="{BB962C8B-B14F-4D97-AF65-F5344CB8AC3E}">
        <p14:creationId xmlns:p14="http://schemas.microsoft.com/office/powerpoint/2010/main" val="1238348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smtClean="0"/>
              <a:t>Mental models, which need not be enforced by direct social pressure, often capture broad ideas about how the world works and one’s place in it. In contrast, social norms tend to focus on particular behaviors and to be socially enforced. </a:t>
            </a:r>
          </a:p>
          <a:p>
            <a:r>
              <a:rPr lang="en-US" dirty="0" smtClean="0"/>
              <a:t>Mental models matter for development because they affect decision making. Since a great deal of policy is based on changing people’s decisions—to save and invest, to enroll children in school, to be active citizens, to be honest—understanding the role that mental models play in individual decision making opens up the possibility of new levers for policy, while at the same time highlighting potential problems in design CHAPTER 3 Mental models help people make sense of the world—to interpret their environment and understand themselves. Mental models include categories, concepts, identities, prototypes, stereotypes, causal narratives, and worldviews. THINKING WITH MENTAL MODELS 63 and implementation. Development interventions can go wrong when policy designers have a faulty mental model of how a population will react to a program. T</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14</a:t>
            </a:fld>
            <a:endParaRPr lang="sv-SE"/>
          </a:p>
        </p:txBody>
      </p:sp>
    </p:spTree>
    <p:extLst>
      <p:ext uri="{BB962C8B-B14F-4D97-AF65-F5344CB8AC3E}">
        <p14:creationId xmlns:p14="http://schemas.microsoft.com/office/powerpoint/2010/main" val="1903640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Egna </a:t>
            </a:r>
            <a:r>
              <a:rPr lang="sv-SE" dirty="0" err="1" smtClean="0"/>
              <a:t>priviledge</a:t>
            </a:r>
            <a:r>
              <a:rPr lang="sv-SE" dirty="0" smtClean="0"/>
              <a:t> </a:t>
            </a:r>
            <a:endParaRPr lang="sv-SE" dirty="0"/>
          </a:p>
        </p:txBody>
      </p:sp>
      <p:sp>
        <p:nvSpPr>
          <p:cNvPr id="4" name="Platshållare för bildnummer 3"/>
          <p:cNvSpPr>
            <a:spLocks noGrp="1"/>
          </p:cNvSpPr>
          <p:nvPr>
            <p:ph type="sldNum" sz="quarter" idx="10"/>
          </p:nvPr>
        </p:nvSpPr>
        <p:spPr/>
        <p:txBody>
          <a:bodyPr/>
          <a:lstStyle/>
          <a:p>
            <a:fld id="{8EFA52D8-43C2-425C-84B2-8DB8092B16EB}" type="slidenum">
              <a:rPr lang="sv-SE" smtClean="0"/>
              <a:t>16</a:t>
            </a:fld>
            <a:endParaRPr lang="sv-SE"/>
          </a:p>
        </p:txBody>
      </p:sp>
    </p:spTree>
    <p:extLst>
      <p:ext uri="{BB962C8B-B14F-4D97-AF65-F5344CB8AC3E}">
        <p14:creationId xmlns:p14="http://schemas.microsoft.com/office/powerpoint/2010/main" val="1263251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524000" y="1122363"/>
            <a:ext cx="9144000" cy="2387600"/>
          </a:xfrm>
        </p:spPr>
        <p:txBody>
          <a:bodyPr anchor="b"/>
          <a:lstStyle>
            <a:lvl1pPr algn="ctr">
              <a:defRPr sz="6000"/>
            </a:lvl1pPr>
          </a:lstStyle>
          <a:p>
            <a:r>
              <a:rPr lang="sv-SE" smtClean="0"/>
              <a:t>Klicka här för att ändra format</a:t>
            </a:r>
            <a:endParaRPr lang="sv-SE"/>
          </a:p>
        </p:txBody>
      </p:sp>
      <p:sp>
        <p:nvSpPr>
          <p:cNvPr id="3" name="Underrubri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1ED12219-0F3D-418A-8337-F7DB1CE1401A}" type="datetimeFigureOut">
              <a:rPr lang="sv-SE" smtClean="0"/>
              <a:t>2017-04-07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718148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1ED12219-0F3D-418A-8337-F7DB1CE1401A}" type="datetimeFigureOut">
              <a:rPr lang="sv-SE" smtClean="0"/>
              <a:t>2017-04-07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3822472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811838"/>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838200" y="365125"/>
            <a:ext cx="7734300" cy="5811838"/>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1ED12219-0F3D-418A-8337-F7DB1CE1401A}" type="datetimeFigureOut">
              <a:rPr lang="sv-SE" smtClean="0"/>
              <a:t>2017-04-07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2474832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1ED12219-0F3D-418A-8337-F7DB1CE1401A}" type="datetimeFigureOut">
              <a:rPr lang="sv-SE" smtClean="0"/>
              <a:t>2017-04-07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312566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831850" y="1709738"/>
            <a:ext cx="10515600" cy="2852737"/>
          </a:xfrm>
        </p:spPr>
        <p:txBody>
          <a:bodyPr anchor="b"/>
          <a:lstStyle>
            <a:lvl1pPr>
              <a:defRPr sz="6000"/>
            </a:lvl1pPr>
          </a:lstStyle>
          <a:p>
            <a:r>
              <a:rPr lang="sv-SE" smtClean="0"/>
              <a:t>Klicka här för att ändra format</a:t>
            </a:r>
            <a:endParaRPr lang="sv-SE"/>
          </a:p>
        </p:txBody>
      </p:sp>
      <p:sp>
        <p:nvSpPr>
          <p:cNvPr id="3" name="Platshållare för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1ED12219-0F3D-418A-8337-F7DB1CE1401A}" type="datetimeFigureOut">
              <a:rPr lang="sv-SE" smtClean="0"/>
              <a:t>2017-04-07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4144490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838200" y="1825625"/>
            <a:ext cx="5181600" cy="435133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6172200" y="1825625"/>
            <a:ext cx="5181600" cy="435133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1ED12219-0F3D-418A-8337-F7DB1CE1401A}" type="datetimeFigureOut">
              <a:rPr lang="sv-SE" smtClean="0"/>
              <a:t>2017-04-07</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2805062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smtClean="0"/>
              <a:t>Klicka här för att ändra format</a:t>
            </a:r>
            <a:endParaRPr lang="sv-SE"/>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839788" y="2505075"/>
            <a:ext cx="5157787" cy="368458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6172200" y="2505075"/>
            <a:ext cx="5183188" cy="368458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1ED12219-0F3D-418A-8337-F7DB1CE1401A}" type="datetimeFigureOut">
              <a:rPr lang="sv-SE" smtClean="0"/>
              <a:t>2017-04-07</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426813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1ED12219-0F3D-418A-8337-F7DB1CE1401A}" type="datetimeFigureOut">
              <a:rPr lang="sv-SE" smtClean="0"/>
              <a:t>2017-04-07</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3815286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1ED12219-0F3D-418A-8337-F7DB1CE1401A}" type="datetimeFigureOut">
              <a:rPr lang="sv-SE" smtClean="0"/>
              <a:t>2017-04-07</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2188369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smtClean="0"/>
              <a:t>Klicka här för att ändra format</a:t>
            </a:r>
            <a:endParaRPr lang="sv-SE"/>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1ED12219-0F3D-418A-8337-F7DB1CE1401A}" type="datetimeFigureOut">
              <a:rPr lang="sv-SE" smtClean="0"/>
              <a:t>2017-04-07</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89202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smtClean="0"/>
              <a:t>Klicka här för att ändra format</a:t>
            </a:r>
            <a:endParaRPr lang="sv-SE"/>
          </a:p>
        </p:txBody>
      </p:sp>
      <p:sp>
        <p:nvSpPr>
          <p:cNvPr id="3" name="Platshållare för bild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1ED12219-0F3D-418A-8337-F7DB1CE1401A}" type="datetimeFigureOut">
              <a:rPr lang="sv-SE" smtClean="0"/>
              <a:t>2017-04-07</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1AA9B884-54A9-4E4D-84EB-F6A15C4F6E8A}" type="slidenum">
              <a:rPr lang="sv-SE" smtClean="0"/>
              <a:t>‹#›</a:t>
            </a:fld>
            <a:endParaRPr lang="sv-SE"/>
          </a:p>
        </p:txBody>
      </p:sp>
    </p:spTree>
    <p:extLst>
      <p:ext uri="{BB962C8B-B14F-4D97-AF65-F5344CB8AC3E}">
        <p14:creationId xmlns:p14="http://schemas.microsoft.com/office/powerpoint/2010/main" val="1192611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D12219-0F3D-418A-8337-F7DB1CE1401A}" type="datetimeFigureOut">
              <a:rPr lang="sv-SE" smtClean="0"/>
              <a:t>2017-04-07</a:t>
            </a:fld>
            <a:endParaRPr lang="sv-SE"/>
          </a:p>
        </p:txBody>
      </p:sp>
      <p:sp>
        <p:nvSpPr>
          <p:cNvPr id="5" name="Platshållare för sidfo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A9B884-54A9-4E4D-84EB-F6A15C4F6E8A}" type="slidenum">
              <a:rPr lang="sv-SE" smtClean="0"/>
              <a:t>‹#›</a:t>
            </a:fld>
            <a:endParaRPr lang="sv-SE"/>
          </a:p>
        </p:txBody>
      </p:sp>
    </p:spTree>
    <p:extLst>
      <p:ext uri="{BB962C8B-B14F-4D97-AF65-F5344CB8AC3E}">
        <p14:creationId xmlns:p14="http://schemas.microsoft.com/office/powerpoint/2010/main" val="1757153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29.jpe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2.jpeg"/><Relationship Id="rId7"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47.jpeg"/></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53.gif"/><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 Id="rId9"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6.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4.png"/><Relationship Id="rId4" Type="http://schemas.openxmlformats.org/officeDocument/2006/relationships/image" Target="../media/image58.jpeg"/></Relationships>
</file>

<file path=ppt/slides/_rels/slide24.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64.jpeg"/></Relationships>
</file>

<file path=ppt/slides/_rels/slide26.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jpeg"/><Relationship Id="rId7" Type="http://schemas.openxmlformats.org/officeDocument/2006/relationships/image" Target="../media/image70.jp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69.jpg"/><Relationship Id="rId5" Type="http://schemas.openxmlformats.org/officeDocument/2006/relationships/image" Target="../media/image68.jpeg"/><Relationship Id="rId4" Type="http://schemas.openxmlformats.org/officeDocument/2006/relationships/image" Target="../media/image67.jpeg"/><Relationship Id="rId9"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74.jpg"/><Relationship Id="rId4" Type="http://schemas.openxmlformats.org/officeDocument/2006/relationships/image" Target="../media/image73.jpg"/></Relationships>
</file>

<file path=ppt/slides/_rels/slide2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77.jpg"/><Relationship Id="rId4" Type="http://schemas.openxmlformats.org/officeDocument/2006/relationships/image" Target="../media/image76.jp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80.jpg"/><Relationship Id="rId4" Type="http://schemas.openxmlformats.org/officeDocument/2006/relationships/image" Target="../media/image79.png"/></Relationships>
</file>

<file path=ppt/slides/_rels/slide31.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82.jpe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84.pn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86.jpeg"/></Relationships>
</file>

<file path=ppt/slides/_rels/slide34.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88.jpg"/><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37.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94.jp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6.jpg"/><Relationship Id="rId7"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p:cNvSpPr txBox="1"/>
          <p:nvPr/>
        </p:nvSpPr>
        <p:spPr>
          <a:xfrm>
            <a:off x="510363" y="914400"/>
            <a:ext cx="11001153" cy="646331"/>
          </a:xfrm>
          <a:prstGeom prst="rect">
            <a:avLst/>
          </a:prstGeom>
          <a:noFill/>
        </p:spPr>
        <p:txBody>
          <a:bodyPr wrap="square" rtlCol="0">
            <a:spAutoFit/>
          </a:bodyPr>
          <a:lstStyle/>
          <a:p>
            <a:r>
              <a:rPr lang="sv-SE" sz="3600" dirty="0" smtClean="0"/>
              <a:t>Interkulturell dialog som verktyg för förändringsarbete</a:t>
            </a:r>
            <a:endParaRPr lang="sv-SE" sz="3600" dirty="0"/>
          </a:p>
        </p:txBody>
      </p:sp>
      <p:pic>
        <p:nvPicPr>
          <p:cNvPr id="3" name="Bildobjekt 2" descr="G:\KultSekr\Nya Common\Kommunikation\Kultur\02. Allmänna kommunikationsuppdrag\2017\15. Rasoul-hjälp\iStock-518523147.jpg"/>
          <p:cNvPicPr/>
          <p:nvPr/>
        </p:nvPicPr>
        <p:blipFill>
          <a:blip r:embed="rId2">
            <a:extLst>
              <a:ext uri="{28A0092B-C50C-407E-A947-70E740481C1C}">
                <a14:useLocalDpi xmlns:a14="http://schemas.microsoft.com/office/drawing/2010/main" val="0"/>
              </a:ext>
            </a:extLst>
          </a:blip>
          <a:srcRect/>
          <a:stretch>
            <a:fillRect/>
          </a:stretch>
        </p:blipFill>
        <p:spPr bwMode="auto">
          <a:xfrm>
            <a:off x="2884967" y="2232837"/>
            <a:ext cx="6251944" cy="433808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262596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laterad bil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72525" y="1919659"/>
            <a:ext cx="3241601" cy="3241601"/>
          </a:xfrm>
          <a:prstGeom prst="rect">
            <a:avLst/>
          </a:prstGeom>
          <a:noFill/>
          <a:extLst>
            <a:ext uri="{909E8E84-426E-40DD-AFC4-6F175D3DCCD1}">
              <a14:hiddenFill xmlns:a14="http://schemas.microsoft.com/office/drawing/2010/main">
                <a:solidFill>
                  <a:srgbClr val="FFFFFF"/>
                </a:solidFill>
              </a14:hiddenFill>
            </a:ext>
          </a:extLst>
        </p:spPr>
      </p:pic>
      <p:sp>
        <p:nvSpPr>
          <p:cNvPr id="4" name="Rektangel 3"/>
          <p:cNvSpPr/>
          <p:nvPr/>
        </p:nvSpPr>
        <p:spPr>
          <a:xfrm>
            <a:off x="6501203" y="1193158"/>
            <a:ext cx="5257326" cy="523220"/>
          </a:xfrm>
          <a:prstGeom prst="rect">
            <a:avLst/>
          </a:prstGeom>
        </p:spPr>
        <p:txBody>
          <a:bodyPr wrap="square">
            <a:spAutoFit/>
          </a:bodyPr>
          <a:lstStyle/>
          <a:p>
            <a:pPr marL="457200" indent="-457200">
              <a:buFont typeface="Arial" panose="020B0604020202020204" pitchFamily="34" charset="0"/>
              <a:buChar char="•"/>
            </a:pPr>
            <a:r>
              <a:rPr lang="sv-SE" sz="2800" b="1" dirty="0"/>
              <a:t>F</a:t>
            </a:r>
            <a:r>
              <a:rPr lang="sv-SE" sz="2800" b="1" dirty="0" smtClean="0"/>
              <a:t>ocus </a:t>
            </a:r>
            <a:r>
              <a:rPr lang="sv-SE" sz="2800" b="1" dirty="0"/>
              <a:t>på en struktur av </a:t>
            </a:r>
            <a:r>
              <a:rPr lang="sv-SE" sz="2800" b="1" dirty="0" smtClean="0"/>
              <a:t>pinnar</a:t>
            </a:r>
            <a:endParaRPr lang="sv-SE" sz="2800" b="1" dirty="0"/>
          </a:p>
        </p:txBody>
      </p:sp>
      <p:sp>
        <p:nvSpPr>
          <p:cNvPr id="5" name="Rektangel 4"/>
          <p:cNvSpPr/>
          <p:nvPr/>
        </p:nvSpPr>
        <p:spPr>
          <a:xfrm>
            <a:off x="0" y="5988142"/>
            <a:ext cx="12501563" cy="800219"/>
          </a:xfrm>
          <a:prstGeom prst="rect">
            <a:avLst/>
          </a:prstGeom>
        </p:spPr>
        <p:txBody>
          <a:bodyPr wrap="square">
            <a:spAutoFit/>
          </a:bodyPr>
          <a:lstStyle/>
          <a:p>
            <a:r>
              <a:rPr lang="sv-SE" sz="2800" b="1" dirty="0" smtClean="0"/>
              <a:t>Jämlikhetsperspektivet; diskriminering </a:t>
            </a:r>
            <a:r>
              <a:rPr lang="sv-SE" sz="2800" b="1" dirty="0"/>
              <a:t>och </a:t>
            </a:r>
            <a:r>
              <a:rPr lang="sv-SE" sz="2800" b="1" dirty="0" smtClean="0"/>
              <a:t>rasism </a:t>
            </a:r>
            <a:r>
              <a:rPr lang="sv-SE" sz="2800" b="1" dirty="0"/>
              <a:t>är </a:t>
            </a:r>
            <a:r>
              <a:rPr lang="sv-SE" sz="2800" b="1" dirty="0" smtClean="0"/>
              <a:t>intersektionella ojämlikheter </a:t>
            </a:r>
            <a:endParaRPr lang="sv-SE" sz="2800" b="1" dirty="0"/>
          </a:p>
          <a:p>
            <a:endParaRPr lang="sv-SE" b="1" dirty="0"/>
          </a:p>
        </p:txBody>
      </p:sp>
      <p:sp>
        <p:nvSpPr>
          <p:cNvPr id="6" name="Rektangel 5"/>
          <p:cNvSpPr/>
          <p:nvPr/>
        </p:nvSpPr>
        <p:spPr>
          <a:xfrm>
            <a:off x="357747" y="4853833"/>
            <a:ext cx="7612790" cy="461665"/>
          </a:xfrm>
          <a:prstGeom prst="rect">
            <a:avLst/>
          </a:prstGeom>
        </p:spPr>
        <p:txBody>
          <a:bodyPr wrap="none">
            <a:spAutoFit/>
          </a:bodyPr>
          <a:lstStyle/>
          <a:p>
            <a:pPr marL="457200" indent="-457200">
              <a:buFont typeface="Arial" panose="020B0604020202020204" pitchFamily="34" charset="0"/>
              <a:buChar char="•"/>
            </a:pPr>
            <a:r>
              <a:rPr lang="sv-SE" sz="2400" b="1" dirty="0"/>
              <a:t>S</a:t>
            </a:r>
            <a:r>
              <a:rPr lang="sv-SE" sz="2400" b="1" dirty="0" smtClean="0"/>
              <a:t>trukturer </a:t>
            </a:r>
            <a:r>
              <a:rPr lang="sv-SE" sz="2400" b="1" dirty="0"/>
              <a:t>är </a:t>
            </a:r>
            <a:r>
              <a:rPr lang="sv-SE" sz="2400" b="1" dirty="0" smtClean="0"/>
              <a:t>inte neutral; de påverkar människor olika</a:t>
            </a:r>
            <a:endParaRPr lang="sv-SE" sz="2400" b="1" dirty="0"/>
          </a:p>
        </p:txBody>
      </p:sp>
      <p:pic>
        <p:nvPicPr>
          <p:cNvPr id="1026" name="Picture 2" descr="http://www.mahadet.no/media/catalog/product/cache/1/image/268x226/9df78eab33525d08d6e5fb8d27136e95/P/i/Pinne-til-snurretallerkner_n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35154">
            <a:off x="2887792" y="2231148"/>
            <a:ext cx="2552700" cy="21526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ruta 6"/>
          <p:cNvSpPr txBox="1"/>
          <p:nvPr/>
        </p:nvSpPr>
        <p:spPr>
          <a:xfrm>
            <a:off x="95327" y="477694"/>
            <a:ext cx="6505498" cy="646331"/>
          </a:xfrm>
          <a:prstGeom prst="rect">
            <a:avLst/>
          </a:prstGeom>
          <a:noFill/>
        </p:spPr>
        <p:txBody>
          <a:bodyPr wrap="square" rtlCol="0">
            <a:spAutoFit/>
          </a:bodyPr>
          <a:lstStyle/>
          <a:p>
            <a:r>
              <a:rPr lang="sv-SE" sz="3600" b="1" dirty="0" smtClean="0"/>
              <a:t>Varför fågeln inte kan flyga? </a:t>
            </a:r>
            <a:endParaRPr lang="sv-SE" sz="3600" b="1" dirty="0"/>
          </a:p>
        </p:txBody>
      </p:sp>
      <p:sp>
        <p:nvSpPr>
          <p:cNvPr id="3" name="textruta 2"/>
          <p:cNvSpPr txBox="1"/>
          <p:nvPr/>
        </p:nvSpPr>
        <p:spPr>
          <a:xfrm>
            <a:off x="232686" y="1781449"/>
            <a:ext cx="5467460" cy="523220"/>
          </a:xfrm>
          <a:prstGeom prst="rect">
            <a:avLst/>
          </a:prstGeom>
          <a:noFill/>
        </p:spPr>
        <p:txBody>
          <a:bodyPr wrap="square" rtlCol="0">
            <a:spAutoFit/>
          </a:bodyPr>
          <a:lstStyle/>
          <a:p>
            <a:pPr marL="457200" indent="-457200">
              <a:buFont typeface="Arial" panose="020B0604020202020204" pitchFamily="34" charset="0"/>
              <a:buChar char="•"/>
            </a:pPr>
            <a:r>
              <a:rPr lang="sv-SE" sz="2800" b="1" dirty="0" smtClean="0"/>
              <a:t>Fokus på en enda pinne</a:t>
            </a:r>
          </a:p>
        </p:txBody>
      </p:sp>
    </p:spTree>
    <p:extLst>
      <p:ext uri="{BB962C8B-B14F-4D97-AF65-F5344CB8AC3E}">
        <p14:creationId xmlns:p14="http://schemas.microsoft.com/office/powerpoint/2010/main" val="36440129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55181" y="243744"/>
            <a:ext cx="11568223" cy="1631216"/>
          </a:xfrm>
          <a:prstGeom prst="rect">
            <a:avLst/>
          </a:prstGeom>
        </p:spPr>
        <p:txBody>
          <a:bodyPr wrap="square">
            <a:spAutoFit/>
          </a:bodyPr>
          <a:lstStyle/>
          <a:p>
            <a:r>
              <a:rPr lang="en-US" sz="2000" b="1" dirty="0" smtClean="0"/>
              <a:t>Structural Racism: is the normalization and legitimization of an array of dynamics – historical, cultural, institutional and interpersonal – that routinely advantage whites while producing cumulative and chronic adverse outcomes for people of color. It is a system of hierarchy and inequity, primarily characterized by white supremacy – the preferential treatment, privilege and power for white people at the expense of Black, Latino, Asian, Pacific Islander, Native American, Arab and other racially oppressed people. </a:t>
            </a:r>
            <a:endParaRPr lang="sv-SE" sz="2000" b="1" dirty="0"/>
          </a:p>
        </p:txBody>
      </p:sp>
      <p:pic>
        <p:nvPicPr>
          <p:cNvPr id="3" name="Picture 2" descr="Bildresultat för structural racism examp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2547" y="1991321"/>
            <a:ext cx="5592727" cy="314790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 descr="File:Carl Fredric von Breda - Double portrait - Google Art Project.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181" y="2305339"/>
            <a:ext cx="3340889" cy="438858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vgregion.se/upload/Regionservice/image/regionservice_mail_sidfot.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ktangel 5"/>
          <p:cNvSpPr/>
          <p:nvPr/>
        </p:nvSpPr>
        <p:spPr>
          <a:xfrm>
            <a:off x="3763926" y="5493593"/>
            <a:ext cx="8428073" cy="1200329"/>
          </a:xfrm>
          <a:prstGeom prst="rect">
            <a:avLst/>
          </a:prstGeom>
        </p:spPr>
        <p:txBody>
          <a:bodyPr wrap="square">
            <a:spAutoFit/>
          </a:bodyPr>
          <a:lstStyle/>
          <a:p>
            <a:r>
              <a:rPr lang="sv-SE" dirty="0">
                <a:solidFill>
                  <a:srgbClr val="333333"/>
                </a:solidFill>
                <a:latin typeface="Helvetica Neue"/>
              </a:rPr>
              <a:t>Strukturell/institutionell rasism är aktiva och oftast </a:t>
            </a:r>
            <a:r>
              <a:rPr lang="sv-SE" b="1" dirty="0">
                <a:solidFill>
                  <a:srgbClr val="333333"/>
                </a:solidFill>
                <a:latin typeface="Helvetica Neue"/>
              </a:rPr>
              <a:t>osynliga handlingsmönster </a:t>
            </a:r>
            <a:r>
              <a:rPr lang="sv-SE" dirty="0">
                <a:solidFill>
                  <a:srgbClr val="333333"/>
                </a:solidFill>
                <a:latin typeface="Helvetica Neue"/>
              </a:rPr>
              <a:t>och processer som gynnar individer och grupper från majoritetssamhället och samtidigt utgör hinder för minoritets- och immigrantgruppernas deltagande i samhällslivet.</a:t>
            </a:r>
            <a:endParaRPr lang="sv-SE" dirty="0"/>
          </a:p>
        </p:txBody>
      </p:sp>
    </p:spTree>
    <p:extLst>
      <p:ext uri="{BB962C8B-B14F-4D97-AF65-F5344CB8AC3E}">
        <p14:creationId xmlns:p14="http://schemas.microsoft.com/office/powerpoint/2010/main" val="5732818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ildresultat för thinker stat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6331" y="3501554"/>
            <a:ext cx="4258943" cy="3197676"/>
          </a:xfrm>
          <a:prstGeom prst="rect">
            <a:avLst/>
          </a:prstGeom>
          <a:noFill/>
          <a:extLst>
            <a:ext uri="{909E8E84-426E-40DD-AFC4-6F175D3DCCD1}">
              <a14:hiddenFill xmlns:a14="http://schemas.microsoft.com/office/drawing/2010/main">
                <a:solidFill>
                  <a:srgbClr val="FFFFFF"/>
                </a:solidFill>
              </a14:hiddenFill>
            </a:ext>
          </a:extLst>
        </p:spPr>
      </p:pic>
      <p:sp>
        <p:nvSpPr>
          <p:cNvPr id="3" name="Rektangel 2"/>
          <p:cNvSpPr/>
          <p:nvPr/>
        </p:nvSpPr>
        <p:spPr>
          <a:xfrm>
            <a:off x="182880" y="171906"/>
            <a:ext cx="6003911" cy="3477875"/>
          </a:xfrm>
          <a:prstGeom prst="rect">
            <a:avLst/>
          </a:prstGeom>
        </p:spPr>
        <p:txBody>
          <a:bodyPr wrap="square">
            <a:spAutoFit/>
          </a:bodyPr>
          <a:lstStyle/>
          <a:p>
            <a:pPr marL="342900" indent="-342900">
              <a:buFont typeface="Arial" panose="020B0604020202020204" pitchFamily="34" charset="0"/>
              <a:buChar char="•"/>
            </a:pPr>
            <a:r>
              <a:rPr lang="sv-SE" sz="2800" b="1" dirty="0" smtClean="0"/>
              <a:t>Automatisk system 			</a:t>
            </a:r>
          </a:p>
          <a:p>
            <a:pPr marL="800100" lvl="1" indent="-342900">
              <a:buFont typeface="Arial" panose="020B0604020202020204" pitchFamily="34" charset="0"/>
              <a:buChar char="•"/>
            </a:pPr>
            <a:r>
              <a:rPr lang="sv-SE" sz="2400" b="1" dirty="0" smtClean="0"/>
              <a:t>Utgår från de som automatiskt  	 </a:t>
            </a:r>
          </a:p>
          <a:p>
            <a:pPr lvl="1"/>
            <a:r>
              <a:rPr lang="sv-SE" sz="2400" b="1" dirty="0" smtClean="0"/>
              <a:t>	faller in (snäv ram) </a:t>
            </a:r>
          </a:p>
          <a:p>
            <a:pPr lvl="1"/>
            <a:endParaRPr lang="sv-SE" sz="2400" b="1" dirty="0" smtClean="0"/>
          </a:p>
          <a:p>
            <a:pPr marL="800100" lvl="1" indent="-342900">
              <a:buFont typeface="Arial" panose="020B0604020202020204" pitchFamily="34" charset="0"/>
              <a:buChar char="•"/>
            </a:pPr>
            <a:r>
              <a:rPr lang="sv-SE" sz="2400" b="1" dirty="0" smtClean="0"/>
              <a:t> Utan ansträngning </a:t>
            </a:r>
          </a:p>
          <a:p>
            <a:pPr lvl="1"/>
            <a:endParaRPr lang="sv-SE" sz="2400" b="1" dirty="0" smtClean="0"/>
          </a:p>
          <a:p>
            <a:pPr marL="800100" lvl="1" indent="-342900">
              <a:buFont typeface="Arial" panose="020B0604020202020204" pitchFamily="34" charset="0"/>
              <a:buChar char="•"/>
            </a:pPr>
            <a:r>
              <a:rPr lang="sv-SE" sz="2400" b="1" dirty="0" smtClean="0"/>
              <a:t>Associativt </a:t>
            </a:r>
          </a:p>
          <a:p>
            <a:pPr lvl="1"/>
            <a:endParaRPr lang="sv-SE" sz="2400" b="1" dirty="0" smtClean="0"/>
          </a:p>
          <a:p>
            <a:pPr marL="800100" lvl="1" indent="-342900">
              <a:buFont typeface="Arial" panose="020B0604020202020204" pitchFamily="34" charset="0"/>
              <a:buChar char="•"/>
            </a:pPr>
            <a:r>
              <a:rPr lang="sv-SE" sz="2400" b="1" dirty="0" smtClean="0"/>
              <a:t>Intuitivt</a:t>
            </a:r>
            <a:endParaRPr lang="sv-SE" sz="2400" b="1" dirty="0"/>
          </a:p>
        </p:txBody>
      </p:sp>
      <p:sp>
        <p:nvSpPr>
          <p:cNvPr id="4" name="textruta 3"/>
          <p:cNvSpPr txBox="1"/>
          <p:nvPr/>
        </p:nvSpPr>
        <p:spPr>
          <a:xfrm>
            <a:off x="6486535" y="171906"/>
            <a:ext cx="5428739" cy="4031873"/>
          </a:xfrm>
          <a:prstGeom prst="rect">
            <a:avLst/>
          </a:prstGeom>
          <a:noFill/>
        </p:spPr>
        <p:txBody>
          <a:bodyPr wrap="square" rtlCol="0">
            <a:spAutoFit/>
          </a:bodyPr>
          <a:lstStyle/>
          <a:p>
            <a:pPr marL="342900" indent="-342900">
              <a:buFont typeface="Arial" panose="020B0604020202020204" pitchFamily="34" charset="0"/>
              <a:buChar char="•"/>
            </a:pPr>
            <a:r>
              <a:rPr lang="sv-SE" sz="2800" b="1" dirty="0" smtClean="0"/>
              <a:t>Dialogiskt (</a:t>
            </a:r>
            <a:r>
              <a:rPr lang="sv-SE" sz="2800" b="1" dirty="0" err="1" smtClean="0"/>
              <a:t>deliberativt</a:t>
            </a:r>
            <a:r>
              <a:rPr lang="sv-SE" sz="2800" b="1" dirty="0" smtClean="0"/>
              <a:t>) system</a:t>
            </a:r>
          </a:p>
          <a:p>
            <a:pPr marL="800100" lvl="1" indent="-342900">
              <a:buFont typeface="Arial" panose="020B0604020202020204" pitchFamily="34" charset="0"/>
              <a:buChar char="•"/>
            </a:pPr>
            <a:r>
              <a:rPr lang="sv-SE" sz="2400" b="1" dirty="0" smtClean="0"/>
              <a:t>Utgår från en bred set av relevanta faktorer (bred ram)</a:t>
            </a:r>
          </a:p>
          <a:p>
            <a:pPr lvl="1"/>
            <a:endParaRPr lang="sv-SE" sz="2400" b="1" dirty="0" smtClean="0"/>
          </a:p>
          <a:p>
            <a:pPr marL="800100" lvl="1" indent="-342900">
              <a:buFont typeface="Arial" panose="020B0604020202020204" pitchFamily="34" charset="0"/>
              <a:buChar char="•"/>
            </a:pPr>
            <a:r>
              <a:rPr lang="sv-SE" sz="2400" b="1" dirty="0" smtClean="0"/>
              <a:t>Ansträngande </a:t>
            </a:r>
          </a:p>
          <a:p>
            <a:pPr lvl="1"/>
            <a:endParaRPr lang="sv-SE" sz="2400" b="1" dirty="0" smtClean="0"/>
          </a:p>
          <a:p>
            <a:pPr marL="800100" lvl="1" indent="-342900">
              <a:buFont typeface="Arial" panose="020B0604020202020204" pitchFamily="34" charset="0"/>
              <a:buChar char="•"/>
            </a:pPr>
            <a:r>
              <a:rPr lang="sv-SE" sz="2400" b="1" dirty="0" smtClean="0"/>
              <a:t>Resonerande</a:t>
            </a:r>
          </a:p>
          <a:p>
            <a:pPr marL="800100" lvl="1" indent="-342900">
              <a:buFont typeface="Arial" panose="020B0604020202020204" pitchFamily="34" charset="0"/>
              <a:buChar char="•"/>
            </a:pPr>
            <a:endParaRPr lang="sv-SE" sz="2400" b="1" dirty="0" smtClean="0"/>
          </a:p>
          <a:p>
            <a:pPr marL="800100" lvl="1" indent="-342900">
              <a:buFont typeface="Arial" panose="020B0604020202020204" pitchFamily="34" charset="0"/>
              <a:buChar char="•"/>
            </a:pPr>
            <a:r>
              <a:rPr lang="sv-SE" sz="2400" b="1" dirty="0" smtClean="0"/>
              <a:t> Reflekterande </a:t>
            </a:r>
          </a:p>
          <a:p>
            <a:endParaRPr lang="sv-SE" dirty="0" smtClean="0"/>
          </a:p>
          <a:p>
            <a:endParaRPr lang="sv-SE" dirty="0"/>
          </a:p>
        </p:txBody>
      </p:sp>
      <p:pic>
        <p:nvPicPr>
          <p:cNvPr id="6" name="Picture 2" descr="واکنش هراسان زنی که در این ویدئو است، خیلی‌ها را به اشتباه انداخت"/>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 y="3983355"/>
            <a:ext cx="4831475" cy="27158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Bildresultat för problem solving skill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2676" y="5241905"/>
            <a:ext cx="1457325" cy="145732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www.vgregion.se/upload/Regionservice/image/regionservice_mail_sidfot.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00418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7015940" y="1640272"/>
            <a:ext cx="6005512" cy="1717393"/>
          </a:xfrm>
          <a:prstGeom prst="rect">
            <a:avLst/>
          </a:prstGeom>
        </p:spPr>
        <p:txBody>
          <a:bodyPr wrap="square">
            <a:spAutoFit/>
          </a:bodyPr>
          <a:lstStyle/>
          <a:p>
            <a:pPr marL="457200" indent="-457200">
              <a:lnSpc>
                <a:spcPct val="107000"/>
              </a:lnSpc>
              <a:spcAft>
                <a:spcPts val="800"/>
              </a:spcAft>
              <a:buFont typeface="Arial" panose="020B0604020202020204" pitchFamily="34" charset="0"/>
              <a:buChar char="•"/>
            </a:pPr>
            <a:r>
              <a:rPr lang="sv-SE" sz="2000" b="1" dirty="0" smtClean="0">
                <a:effectLst/>
                <a:ea typeface="Calibri" panose="020F0502020204030204" pitchFamily="34" charset="0"/>
                <a:cs typeface="Arial" panose="020B0604020202020204" pitchFamily="34" charset="0"/>
              </a:rPr>
              <a:t>Man bedrar sig själv</a:t>
            </a:r>
          </a:p>
          <a:p>
            <a:pPr marL="914400" lvl="1" indent="-457200">
              <a:lnSpc>
                <a:spcPct val="107000"/>
              </a:lnSpc>
              <a:spcAft>
                <a:spcPts val="800"/>
              </a:spcAft>
              <a:buFont typeface="Arial" panose="020B0604020202020204" pitchFamily="34" charset="0"/>
              <a:buChar char="•"/>
            </a:pPr>
            <a:r>
              <a:rPr lang="sv-SE" sz="2000" b="1" dirty="0" smtClean="0">
                <a:effectLst/>
                <a:ea typeface="Calibri" panose="020F0502020204030204" pitchFamily="34" charset="0"/>
                <a:cs typeface="Arial" panose="020B0604020202020204" pitchFamily="34" charset="0"/>
              </a:rPr>
              <a:t>Ser upp på det normala</a:t>
            </a:r>
          </a:p>
          <a:p>
            <a:pPr marL="914400" lvl="1" indent="-457200">
              <a:lnSpc>
                <a:spcPct val="107000"/>
              </a:lnSpc>
              <a:spcAft>
                <a:spcPts val="800"/>
              </a:spcAft>
              <a:buFont typeface="Arial" panose="020B0604020202020204" pitchFamily="34" charset="0"/>
              <a:buChar char="•"/>
            </a:pPr>
            <a:r>
              <a:rPr lang="sv-SE" sz="2000" b="1" dirty="0" smtClean="0">
                <a:ea typeface="Calibri" panose="020F0502020204030204" pitchFamily="34" charset="0"/>
                <a:cs typeface="Arial" panose="020B0604020202020204" pitchFamily="34" charset="0"/>
              </a:rPr>
              <a:t>Ser ner på sig själv</a:t>
            </a:r>
          </a:p>
          <a:p>
            <a:pPr marL="914400" lvl="1" indent="-457200">
              <a:lnSpc>
                <a:spcPct val="107000"/>
              </a:lnSpc>
              <a:spcAft>
                <a:spcPts val="800"/>
              </a:spcAft>
              <a:buFont typeface="Arial" panose="020B0604020202020204" pitchFamily="34" charset="0"/>
              <a:buChar char="•"/>
            </a:pPr>
            <a:r>
              <a:rPr lang="sv-SE" sz="2000" b="1" dirty="0" smtClean="0">
                <a:effectLst/>
                <a:ea typeface="Calibri" panose="020F0502020204030204" pitchFamily="34" charset="0"/>
                <a:cs typeface="Arial" panose="020B0604020202020204" pitchFamily="34" charset="0"/>
              </a:rPr>
              <a:t>Man ser sig själv från normens perspektiv</a:t>
            </a:r>
          </a:p>
        </p:txBody>
      </p:sp>
      <p:pic>
        <p:nvPicPr>
          <p:cNvPr id="3" name="Picture 2" descr="Bildresultat för implicit biases te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2319" y="1301880"/>
            <a:ext cx="5119681" cy="2879822"/>
          </a:xfrm>
          <a:prstGeom prst="rect">
            <a:avLst/>
          </a:prstGeom>
          <a:noFill/>
          <a:extLst>
            <a:ext uri="{909E8E84-426E-40DD-AFC4-6F175D3DCCD1}">
              <a14:hiddenFill xmlns:a14="http://schemas.microsoft.com/office/drawing/2010/main">
                <a:solidFill>
                  <a:srgbClr val="FFFFFF"/>
                </a:solidFill>
              </a14:hiddenFill>
            </a:ext>
          </a:extLst>
        </p:spPr>
      </p:pic>
      <p:sp>
        <p:nvSpPr>
          <p:cNvPr id="5" name="Rektangel 4"/>
          <p:cNvSpPr/>
          <p:nvPr/>
        </p:nvSpPr>
        <p:spPr>
          <a:xfrm>
            <a:off x="298946" y="250616"/>
            <a:ext cx="9333213" cy="553357"/>
          </a:xfrm>
          <a:prstGeom prst="rect">
            <a:avLst/>
          </a:prstGeom>
        </p:spPr>
        <p:txBody>
          <a:bodyPr wrap="square">
            <a:spAutoFit/>
          </a:bodyPr>
          <a:lstStyle/>
          <a:p>
            <a:pPr>
              <a:lnSpc>
                <a:spcPct val="107000"/>
              </a:lnSpc>
              <a:spcAft>
                <a:spcPts val="800"/>
              </a:spcAft>
            </a:pPr>
            <a:r>
              <a:rPr lang="sv-SE" sz="2800" b="1" dirty="0" smtClean="0">
                <a:ea typeface="Calibri" panose="020F0502020204030204" pitchFamily="34" charset="0"/>
                <a:cs typeface="Arial" panose="020B0604020202020204" pitchFamily="34" charset="0"/>
              </a:rPr>
              <a:t>Vi ser världen genom Social normer </a:t>
            </a:r>
            <a:endParaRPr lang="sv-SE" sz="2800" b="1" dirty="0">
              <a:ea typeface="Calibri" panose="020F0502020204030204" pitchFamily="34" charset="0"/>
              <a:cs typeface="Arial" panose="020B0604020202020204" pitchFamily="34" charset="0"/>
            </a:endParaRPr>
          </a:p>
        </p:txBody>
      </p:sp>
      <p:pic>
        <p:nvPicPr>
          <p:cNvPr id="6" name="Picture 2" descr="Bildresultat för the enigma of exi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5" y="1301880"/>
            <a:ext cx="5119683" cy="2879822"/>
          </a:xfrm>
          <a:prstGeom prst="rect">
            <a:avLst/>
          </a:prstGeom>
          <a:noFill/>
          <a:extLst>
            <a:ext uri="{909E8E84-426E-40DD-AFC4-6F175D3DCCD1}">
              <a14:hiddenFill xmlns:a14="http://schemas.microsoft.com/office/drawing/2010/main">
                <a:solidFill>
                  <a:srgbClr val="FFFFFF"/>
                </a:solidFill>
              </a14:hiddenFill>
            </a:ext>
          </a:extLst>
        </p:spPr>
      </p:pic>
      <p:sp>
        <p:nvSpPr>
          <p:cNvPr id="7" name="Rubrik 1"/>
          <p:cNvSpPr txBox="1">
            <a:spLocks/>
          </p:cNvSpPr>
          <p:nvPr/>
        </p:nvSpPr>
        <p:spPr>
          <a:xfrm>
            <a:off x="161162" y="4481991"/>
            <a:ext cx="6211834" cy="237600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noProof="1">
                <a:latin typeface="+mn-lt"/>
              </a:rPr>
              <a:t>Rasifierade </a:t>
            </a:r>
            <a:r>
              <a:rPr lang="en-GB" sz="2800" b="1" noProof="1" smtClean="0">
                <a:latin typeface="+mn-lt"/>
              </a:rPr>
              <a:t>invandring och flykt som:</a:t>
            </a:r>
          </a:p>
          <a:p>
            <a:pPr marL="571500" indent="-571500">
              <a:buFont typeface="Arial" panose="020B0604020202020204" pitchFamily="34" charset="0"/>
              <a:buChar char="•"/>
            </a:pPr>
            <a:r>
              <a:rPr lang="en-GB" sz="2800" b="1" noProof="1" smtClean="0">
                <a:latin typeface="+mn-lt"/>
              </a:rPr>
              <a:t>Brott</a:t>
            </a:r>
          </a:p>
          <a:p>
            <a:endParaRPr lang="en-GB" sz="2800" b="1" noProof="1" smtClean="0">
              <a:latin typeface="+mn-lt"/>
            </a:endParaRPr>
          </a:p>
          <a:p>
            <a:pPr marL="571500" indent="-571500">
              <a:buFont typeface="Arial" panose="020B0604020202020204" pitchFamily="34" charset="0"/>
              <a:buChar char="•"/>
            </a:pPr>
            <a:r>
              <a:rPr lang="en-GB" sz="2800" b="1" noProof="1" smtClean="0">
                <a:latin typeface="+mn-lt"/>
              </a:rPr>
              <a:t>Säkerhetsrisk</a:t>
            </a:r>
          </a:p>
          <a:p>
            <a:endParaRPr lang="en-GB" sz="2800" b="1" noProof="1" smtClean="0">
              <a:latin typeface="+mn-lt"/>
            </a:endParaRPr>
          </a:p>
          <a:p>
            <a:pPr marL="571500" indent="-571500">
              <a:buFont typeface="Arial" panose="020B0604020202020204" pitchFamily="34" charset="0"/>
              <a:buChar char="•"/>
            </a:pPr>
            <a:r>
              <a:rPr lang="en-GB" sz="2800" b="1" noProof="1" smtClean="0">
                <a:latin typeface="+mn-lt"/>
              </a:rPr>
              <a:t> kulturell invasion </a:t>
            </a:r>
          </a:p>
          <a:p>
            <a:pPr marL="571500" indent="-571500">
              <a:buFont typeface="Arial" panose="020B0604020202020204" pitchFamily="34" charset="0"/>
              <a:buChar char="•"/>
            </a:pPr>
            <a:endParaRPr lang="en-GB" sz="2800" b="1" noProof="1">
              <a:latin typeface="+mn-lt"/>
            </a:endParaRPr>
          </a:p>
        </p:txBody>
      </p:sp>
      <p:pic>
        <p:nvPicPr>
          <p:cNvPr id="8" name="Picture 2" descr="http://www.vgregion.se/upload/Regionservice/image/regionservice_mail_sidfot.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ktangel 3"/>
          <p:cNvSpPr/>
          <p:nvPr/>
        </p:nvSpPr>
        <p:spPr>
          <a:xfrm>
            <a:off x="6372996" y="4481991"/>
            <a:ext cx="6096000" cy="1938992"/>
          </a:xfrm>
          <a:prstGeom prst="rect">
            <a:avLst/>
          </a:prstGeom>
        </p:spPr>
        <p:txBody>
          <a:bodyPr>
            <a:spAutoFit/>
          </a:bodyPr>
          <a:lstStyle/>
          <a:p>
            <a:pPr marL="285750" indent="-285750">
              <a:buFont typeface="Arial" panose="020B0604020202020204" pitchFamily="34" charset="0"/>
              <a:buChar char="•"/>
            </a:pPr>
            <a:r>
              <a:rPr lang="sv-SE" sz="2400" b="1" dirty="0"/>
              <a:t>Dolda </a:t>
            </a:r>
            <a:r>
              <a:rPr lang="sv-SE" sz="2400" b="1" dirty="0" smtClean="0"/>
              <a:t>fördomar och </a:t>
            </a:r>
            <a:r>
              <a:rPr lang="sv-SE" sz="2400" b="1" dirty="0"/>
              <a:t>negativa omedvetna attityder; </a:t>
            </a:r>
          </a:p>
          <a:p>
            <a:endParaRPr lang="sv-SE" sz="2400" b="1" dirty="0"/>
          </a:p>
          <a:p>
            <a:pPr marL="742950" lvl="1" indent="-285750">
              <a:buFont typeface="Arial" panose="020B0604020202020204" pitchFamily="34" charset="0"/>
              <a:buChar char="•"/>
            </a:pPr>
            <a:r>
              <a:rPr lang="sv-SE" sz="2400" b="1" dirty="0" smtClean="0"/>
              <a:t>Fungerar </a:t>
            </a:r>
            <a:r>
              <a:rPr lang="sv-SE" sz="2400" b="1" dirty="0"/>
              <a:t>obemärkt men desto mer påverkar våra beslut</a:t>
            </a:r>
          </a:p>
        </p:txBody>
      </p:sp>
    </p:spTree>
    <p:extLst>
      <p:ext uri="{BB962C8B-B14F-4D97-AF65-F5344CB8AC3E}">
        <p14:creationId xmlns:p14="http://schemas.microsoft.com/office/powerpoint/2010/main" val="15763988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There were a total of 13 men (not all pictured) on stage to launch the Qassim Girls Council in Saudi Arab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76" y="2037462"/>
            <a:ext cx="4356061" cy="2448635"/>
          </a:xfrm>
          <a:prstGeom prst="rect">
            <a:avLst/>
          </a:prstGeom>
          <a:noFill/>
          <a:extLst>
            <a:ext uri="{909E8E84-426E-40DD-AFC4-6F175D3DCCD1}">
              <a14:hiddenFill xmlns:a14="http://schemas.microsoft.com/office/drawing/2010/main">
                <a:solidFill>
                  <a:srgbClr val="FFFFFF"/>
                </a:solidFill>
              </a14:hiddenFill>
            </a:ext>
          </a:extLst>
        </p:spPr>
      </p:pic>
      <p:sp>
        <p:nvSpPr>
          <p:cNvPr id="2" name="Rektangel 1"/>
          <p:cNvSpPr/>
          <p:nvPr/>
        </p:nvSpPr>
        <p:spPr>
          <a:xfrm>
            <a:off x="146640" y="616211"/>
            <a:ext cx="7297147" cy="584775"/>
          </a:xfrm>
          <a:prstGeom prst="rect">
            <a:avLst/>
          </a:prstGeom>
        </p:spPr>
        <p:txBody>
          <a:bodyPr wrap="square">
            <a:spAutoFit/>
          </a:bodyPr>
          <a:lstStyle/>
          <a:p>
            <a:r>
              <a:rPr lang="sv-SE" sz="3200" b="1" dirty="0" smtClean="0"/>
              <a:t>Man tänker genom mental modeller </a:t>
            </a:r>
            <a:r>
              <a:rPr lang="sv-SE" sz="2400" b="1" dirty="0" smtClean="0"/>
              <a:t>	</a:t>
            </a:r>
          </a:p>
        </p:txBody>
      </p:sp>
      <p:sp>
        <p:nvSpPr>
          <p:cNvPr id="3" name="Rektangel 2"/>
          <p:cNvSpPr/>
          <p:nvPr/>
        </p:nvSpPr>
        <p:spPr>
          <a:xfrm>
            <a:off x="146641" y="5135255"/>
            <a:ext cx="6096000" cy="923330"/>
          </a:xfrm>
          <a:prstGeom prst="rect">
            <a:avLst/>
          </a:prstGeom>
        </p:spPr>
        <p:txBody>
          <a:bodyPr>
            <a:spAutoFit/>
          </a:bodyPr>
          <a:lstStyle/>
          <a:p>
            <a:pPr marL="342900" indent="-342900">
              <a:buFont typeface="Arial" panose="020B0604020202020204" pitchFamily="34" charset="0"/>
              <a:buChar char="•"/>
            </a:pPr>
            <a:r>
              <a:rPr lang="sv-SE" b="1" dirty="0"/>
              <a:t>Begrepp, kategorier, identiteter, stereotyper, berättelser och </a:t>
            </a:r>
            <a:r>
              <a:rPr lang="sv-SE" b="1" dirty="0" smtClean="0"/>
              <a:t>världsbilder som hjälper </a:t>
            </a:r>
            <a:r>
              <a:rPr lang="sv-SE" b="1" dirty="0"/>
              <a:t>människor att skapa mening och sammanhang, tolka sin omgivning och förstå sig själva. </a:t>
            </a:r>
          </a:p>
        </p:txBody>
      </p:sp>
      <p:pic>
        <p:nvPicPr>
          <p:cNvPr id="2052" name="Picture 4" descr="http://www.kronprinsessparetsstiftelse.se/images/18.5001617a14293edd944573/1396556387719/131126+paret+och+styrelsen+maskrosbar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34437" y="1434839"/>
            <a:ext cx="3147621" cy="176960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arise.se/sites/default/files/arisestyrelsen.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34437" y="3282109"/>
            <a:ext cx="2752940" cy="199081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Bildresultat för styrels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99948" y="3731816"/>
            <a:ext cx="2277181" cy="166785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Bildresultat för styrels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7536" y="1561328"/>
            <a:ext cx="2187575" cy="164311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www.vgregion.se/upload/Regionservice/image/regionservice_mail_sidfot.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27605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ترزا می و نیکلا استورج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9460" y="0"/>
            <a:ext cx="8952614" cy="11535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0786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ildresultat för bostadsmarknad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82654"/>
            <a:ext cx="10603084" cy="5842248"/>
          </a:xfrm>
          <a:prstGeom prst="rect">
            <a:avLst/>
          </a:prstGeom>
          <a:noFill/>
          <a:extLst>
            <a:ext uri="{909E8E84-426E-40DD-AFC4-6F175D3DCCD1}">
              <a14:hiddenFill xmlns:a14="http://schemas.microsoft.com/office/drawing/2010/main">
                <a:solidFill>
                  <a:srgbClr val="FFFFFF"/>
                </a:solidFill>
              </a14:hiddenFill>
            </a:ext>
          </a:extLst>
        </p:spPr>
      </p:pic>
      <p:sp>
        <p:nvSpPr>
          <p:cNvPr id="3" name="Rektangel 2"/>
          <p:cNvSpPr/>
          <p:nvPr/>
        </p:nvSpPr>
        <p:spPr>
          <a:xfrm>
            <a:off x="0" y="857841"/>
            <a:ext cx="12997941" cy="1384995"/>
          </a:xfrm>
          <a:prstGeom prst="rect">
            <a:avLst/>
          </a:prstGeom>
        </p:spPr>
        <p:txBody>
          <a:bodyPr wrap="square">
            <a:spAutoFit/>
          </a:bodyPr>
          <a:lstStyle/>
          <a:p>
            <a:r>
              <a:rPr lang="sv-SE" sz="2800" b="1" dirty="0" smtClean="0">
                <a:effectLst/>
                <a:latin typeface="Calibri" panose="020F0502020204030204" pitchFamily="34" charset="0"/>
                <a:ea typeface="Calibri" panose="020F0502020204030204" pitchFamily="34" charset="0"/>
                <a:cs typeface="Arial" panose="020B0604020202020204" pitchFamily="34" charset="0"/>
              </a:rPr>
              <a:t>Berättelser om vår egen framgång normaliserar andras misslyckanden; </a:t>
            </a:r>
          </a:p>
          <a:p>
            <a:r>
              <a:rPr lang="sv-SE" sz="2800" b="1" dirty="0" smtClean="0">
                <a:latin typeface="Calibri" panose="020F0502020204030204" pitchFamily="34" charset="0"/>
                <a:ea typeface="Calibri" panose="020F0502020204030204" pitchFamily="34" charset="0"/>
                <a:cs typeface="Arial" panose="020B0604020202020204" pitchFamily="34" charset="0"/>
              </a:rPr>
              <a:t>normala </a:t>
            </a:r>
            <a:r>
              <a:rPr lang="sv-SE" sz="2800" b="1" dirty="0" smtClean="0">
                <a:effectLst/>
                <a:latin typeface="Calibri" panose="020F0502020204030204" pitchFamily="34" charset="0"/>
                <a:ea typeface="Calibri" panose="020F0502020204030204" pitchFamily="34" charset="0"/>
                <a:cs typeface="Arial" panose="020B0604020202020204" pitchFamily="34" charset="0"/>
              </a:rPr>
              <a:t>ojämlikheter</a:t>
            </a:r>
          </a:p>
          <a:p>
            <a:endParaRPr lang="en-US" sz="2800" b="1" dirty="0">
              <a:latin typeface="Calibri" panose="020F0502020204030204" pitchFamily="34" charset="0"/>
              <a:ea typeface="Calibri" panose="020F0502020204030204" pitchFamily="34" charset="0"/>
              <a:cs typeface="Arial" panose="020B0604020202020204" pitchFamily="34" charset="0"/>
            </a:endParaRPr>
          </a:p>
        </p:txBody>
      </p:sp>
      <p:pic>
        <p:nvPicPr>
          <p:cNvPr id="4"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ktangel 4"/>
          <p:cNvSpPr/>
          <p:nvPr/>
        </p:nvSpPr>
        <p:spPr>
          <a:xfrm>
            <a:off x="226841" y="2769211"/>
            <a:ext cx="6096000" cy="1200329"/>
          </a:xfrm>
          <a:prstGeom prst="rect">
            <a:avLst/>
          </a:prstGeom>
        </p:spPr>
        <p:txBody>
          <a:bodyPr>
            <a:spAutoFit/>
          </a:bodyPr>
          <a:lstStyle/>
          <a:p>
            <a:pPr marL="285750" indent="-285750">
              <a:buFont typeface="Arial" panose="020B0604020202020204" pitchFamily="34" charset="0"/>
              <a:buChar char="•"/>
            </a:pPr>
            <a:r>
              <a:rPr lang="sv-SE" sz="2400" b="1" dirty="0" smtClean="0">
                <a:latin typeface="Calibri" panose="020F0502020204030204" pitchFamily="34" charset="0"/>
                <a:ea typeface="Calibri" panose="020F0502020204030204" pitchFamily="34" charset="0"/>
                <a:cs typeface="Arial" panose="020B0604020202020204" pitchFamily="34" charset="0"/>
              </a:rPr>
              <a:t>Normalisering är att etablera en ”common sense”.</a:t>
            </a:r>
          </a:p>
          <a:p>
            <a:pPr marL="285750" indent="-285750">
              <a:buFont typeface="Arial" panose="020B0604020202020204" pitchFamily="34" charset="0"/>
              <a:buChar char="•"/>
            </a:pPr>
            <a:endParaRPr lang="sv-SE" sz="2400" b="1" dirty="0" smtClean="0"/>
          </a:p>
        </p:txBody>
      </p:sp>
    </p:spTree>
    <p:extLst>
      <p:ext uri="{BB962C8B-B14F-4D97-AF65-F5344CB8AC3E}">
        <p14:creationId xmlns:p14="http://schemas.microsoft.com/office/powerpoint/2010/main" val="267368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Bildresultat för rosengård centru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dirty="0"/>
          </a:p>
        </p:txBody>
      </p:sp>
      <p:pic>
        <p:nvPicPr>
          <p:cNvPr id="3" name="Picture 4" descr="Bildresultat för rosengård centru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26907" y="4154448"/>
            <a:ext cx="4103687" cy="230832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Bildresultat för bergsjö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43835" y="576497"/>
            <a:ext cx="3486759" cy="2398116"/>
          </a:xfrm>
          <a:prstGeom prst="rect">
            <a:avLst/>
          </a:prstGeom>
          <a:noFill/>
          <a:extLst>
            <a:ext uri="{909E8E84-426E-40DD-AFC4-6F175D3DCCD1}">
              <a14:hiddenFill xmlns:a14="http://schemas.microsoft.com/office/drawing/2010/main">
                <a:solidFill>
                  <a:srgbClr val="FFFFFF"/>
                </a:solidFill>
              </a14:hiddenFill>
            </a:ext>
          </a:extLst>
        </p:spPr>
      </p:pic>
      <p:sp>
        <p:nvSpPr>
          <p:cNvPr id="6" name="textruta 5"/>
          <p:cNvSpPr txBox="1"/>
          <p:nvPr/>
        </p:nvSpPr>
        <p:spPr>
          <a:xfrm>
            <a:off x="460375" y="2625686"/>
            <a:ext cx="6766532" cy="3416320"/>
          </a:xfrm>
          <a:prstGeom prst="rect">
            <a:avLst/>
          </a:prstGeom>
          <a:noFill/>
        </p:spPr>
        <p:txBody>
          <a:bodyPr wrap="square" rtlCol="0">
            <a:spAutoFit/>
          </a:bodyPr>
          <a:lstStyle/>
          <a:p>
            <a:pPr marL="285750" indent="-285750">
              <a:buFont typeface="Arial" panose="020B0604020202020204" pitchFamily="34" charset="0"/>
              <a:buChar char="•"/>
            </a:pPr>
            <a:r>
              <a:rPr lang="sv-SE" sz="2400" b="1" dirty="0"/>
              <a:t>Rumslig </a:t>
            </a:r>
            <a:r>
              <a:rPr lang="sv-SE" sz="2400" b="1" dirty="0" smtClean="0"/>
              <a:t>segregation som brist på väsentliga kvaliteter (bristperspektivet)</a:t>
            </a:r>
          </a:p>
          <a:p>
            <a:endParaRPr lang="sv-SE" sz="2400" b="1" dirty="0"/>
          </a:p>
          <a:p>
            <a:pPr marL="742950" lvl="1" indent="-285750">
              <a:buFont typeface="Arial" panose="020B0604020202020204" pitchFamily="34" charset="0"/>
              <a:buChar char="•"/>
            </a:pPr>
            <a:r>
              <a:rPr lang="sv-SE" sz="2400" b="1" dirty="0" smtClean="0"/>
              <a:t>Brist på arbete</a:t>
            </a:r>
            <a:r>
              <a:rPr lang="sv-SE" sz="2400" b="1" dirty="0"/>
              <a:t>, bostad, hälsa och </a:t>
            </a:r>
            <a:r>
              <a:rPr lang="sv-SE" sz="2400" b="1" dirty="0" smtClean="0"/>
              <a:t>utbildning</a:t>
            </a:r>
          </a:p>
          <a:p>
            <a:pPr lvl="1"/>
            <a:r>
              <a:rPr lang="sv-SE" sz="2400" b="1" dirty="0" smtClean="0"/>
              <a:t> </a:t>
            </a:r>
            <a:endParaRPr lang="sv-SE" sz="2400" b="1" dirty="0"/>
          </a:p>
          <a:p>
            <a:pPr marL="742950" lvl="1" indent="-285750">
              <a:buFont typeface="Arial" panose="020B0604020202020204" pitchFamily="34" charset="0"/>
              <a:buChar char="•"/>
            </a:pPr>
            <a:r>
              <a:rPr lang="sv-SE" sz="2400" b="1" dirty="0" smtClean="0"/>
              <a:t>Demonisering</a:t>
            </a:r>
          </a:p>
          <a:p>
            <a:pPr marL="285750" indent="-285750">
              <a:buFont typeface="Arial" panose="020B0604020202020204" pitchFamily="34" charset="0"/>
              <a:buChar char="•"/>
            </a:pPr>
            <a:endParaRPr lang="sv-SE" sz="2400" b="1" dirty="0" smtClean="0"/>
          </a:p>
          <a:p>
            <a:pPr marL="742950" lvl="1" indent="-285750">
              <a:buFont typeface="Arial" panose="020B0604020202020204" pitchFamily="34" charset="0"/>
              <a:buChar char="•"/>
            </a:pPr>
            <a:r>
              <a:rPr lang="sv-SE" sz="2400" b="1" dirty="0" smtClean="0"/>
              <a:t>Kriminalisering </a:t>
            </a:r>
          </a:p>
          <a:p>
            <a:pPr marL="285750" indent="-285750">
              <a:buFont typeface="Arial" panose="020B0604020202020204" pitchFamily="34" charset="0"/>
              <a:buChar char="•"/>
            </a:pPr>
            <a:endParaRPr lang="sv-SE" sz="2400" b="1" dirty="0" smtClean="0"/>
          </a:p>
        </p:txBody>
      </p:sp>
      <p:sp>
        <p:nvSpPr>
          <p:cNvPr id="7" name="Rektangel 6"/>
          <p:cNvSpPr/>
          <p:nvPr/>
        </p:nvSpPr>
        <p:spPr>
          <a:xfrm>
            <a:off x="0" y="443723"/>
            <a:ext cx="12374315" cy="1384995"/>
          </a:xfrm>
          <a:prstGeom prst="rect">
            <a:avLst/>
          </a:prstGeom>
        </p:spPr>
        <p:txBody>
          <a:bodyPr wrap="square">
            <a:spAutoFit/>
          </a:bodyPr>
          <a:lstStyle/>
          <a:p>
            <a:r>
              <a:rPr lang="sv-SE" sz="2800" b="1" dirty="0" smtClean="0">
                <a:latin typeface="Calibri" panose="020F0502020204030204" pitchFamily="34" charset="0"/>
                <a:ea typeface="Calibri" panose="020F0502020204030204" pitchFamily="34" charset="0"/>
                <a:cs typeface="Arial" panose="020B0604020202020204" pitchFamily="34" charset="0"/>
              </a:rPr>
              <a:t>Förorten som ett system; </a:t>
            </a:r>
            <a:r>
              <a:rPr lang="sv-SE" sz="2800" b="1" dirty="0" smtClean="0"/>
              <a:t>ojämlikhetens </a:t>
            </a:r>
            <a:r>
              <a:rPr lang="sv-SE" sz="2800" b="1" dirty="0"/>
              <a:t>rum</a:t>
            </a:r>
          </a:p>
          <a:p>
            <a:r>
              <a:rPr lang="sv-SE" sz="2800" b="1" dirty="0"/>
              <a:t> </a:t>
            </a:r>
            <a:endParaRPr lang="sv-SE" sz="2800" dirty="0"/>
          </a:p>
          <a:p>
            <a:endParaRPr lang="sv-SE" sz="2800" dirty="0"/>
          </a:p>
        </p:txBody>
      </p:sp>
      <p:pic>
        <p:nvPicPr>
          <p:cNvPr id="12" name="Picture 2" descr="http://www.vgregion.se/upload/Regionservice/image/regionservice_mail_sidfot.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ktangel 12"/>
          <p:cNvSpPr/>
          <p:nvPr/>
        </p:nvSpPr>
        <p:spPr>
          <a:xfrm>
            <a:off x="7843835" y="443723"/>
            <a:ext cx="2863541" cy="369332"/>
          </a:xfrm>
          <a:prstGeom prst="rect">
            <a:avLst/>
          </a:prstGeom>
        </p:spPr>
        <p:txBody>
          <a:bodyPr wrap="none">
            <a:spAutoFit/>
          </a:bodyPr>
          <a:lstStyle/>
          <a:p>
            <a:r>
              <a:rPr lang="sv-SE" b="1" dirty="0">
                <a:latin typeface="Calibri" panose="020F0502020204030204" pitchFamily="34" charset="0"/>
                <a:ea typeface="Calibri" panose="020F0502020204030204" pitchFamily="34" charset="0"/>
                <a:cs typeface="Arial" panose="020B0604020202020204" pitchFamily="34" charset="0"/>
              </a:rPr>
              <a:t>vår historia sitter i våra hem</a:t>
            </a:r>
            <a:endParaRPr lang="sv-SE" dirty="0"/>
          </a:p>
        </p:txBody>
      </p:sp>
    </p:spTree>
    <p:extLst>
      <p:ext uri="{BB962C8B-B14F-4D97-AF65-F5344CB8AC3E}">
        <p14:creationId xmlns:p14="http://schemas.microsoft.com/office/powerpoint/2010/main" val="8103545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idden Figu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199" y="252654"/>
            <a:ext cx="1836590" cy="27548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media.npr.org/assets/img/2016/09/24/katherine_johnson_john_glenn_custom-796cde03ea5318737cec524835f30925fadbdd62-s800-c8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4657" y="252654"/>
            <a:ext cx="4170974" cy="2116769"/>
          </a:xfrm>
          <a:prstGeom prst="rect">
            <a:avLst/>
          </a:prstGeom>
          <a:noFill/>
          <a:extLst>
            <a:ext uri="{909E8E84-426E-40DD-AFC4-6F175D3DCCD1}">
              <a14:hiddenFill xmlns:a14="http://schemas.microsoft.com/office/drawing/2010/main">
                <a:solidFill>
                  <a:srgbClr val="FFFFFF"/>
                </a:solidFill>
              </a14:hiddenFill>
            </a:ext>
          </a:extLst>
        </p:spPr>
      </p:pic>
      <p:sp>
        <p:nvSpPr>
          <p:cNvPr id="3" name="textruta 2"/>
          <p:cNvSpPr txBox="1"/>
          <p:nvPr/>
        </p:nvSpPr>
        <p:spPr>
          <a:xfrm>
            <a:off x="1229974" y="3219022"/>
            <a:ext cx="8229600" cy="523220"/>
          </a:xfrm>
          <a:prstGeom prst="rect">
            <a:avLst/>
          </a:prstGeom>
          <a:noFill/>
        </p:spPr>
        <p:txBody>
          <a:bodyPr wrap="square" rtlCol="0">
            <a:spAutoFit/>
          </a:bodyPr>
          <a:lstStyle/>
          <a:p>
            <a:r>
              <a:rPr lang="sv-SE" sz="2800" b="1" dirty="0" smtClean="0">
                <a:latin typeface="Calibri" panose="020F0502020204030204" pitchFamily="34" charset="0"/>
                <a:ea typeface="Calibri" panose="020F0502020204030204" pitchFamily="34" charset="0"/>
                <a:cs typeface="Arial" panose="020B0604020202020204" pitchFamily="34" charset="0"/>
              </a:rPr>
              <a:t>Göra det dolda manifest; varifrån kommer dem?</a:t>
            </a:r>
            <a:endParaRPr lang="sv-SE" sz="2800" b="1" dirty="0"/>
          </a:p>
        </p:txBody>
      </p:sp>
      <p:sp>
        <p:nvSpPr>
          <p:cNvPr id="4" name="AutoShape 2" descr="Bildresultat för sameblod"/>
          <p:cNvSpPr>
            <a:spLocks noChangeAspect="1" noChangeArrowheads="1"/>
          </p:cNvSpPr>
          <p:nvPr/>
        </p:nvSpPr>
        <p:spPr bwMode="auto">
          <a:xfrm>
            <a:off x="7847012" y="4392096"/>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pic>
        <p:nvPicPr>
          <p:cNvPr id="3076" name="Picture 4" descr="http://www.venice-days.com/public/foto1/Kernell%20-%20Sameblod2%20%C2%A9%20Sophia%20Olsson702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68131" y="3573521"/>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Sameblod Post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199" y="4053192"/>
            <a:ext cx="1733550" cy="25527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www.vgregion.se/upload/Regionservice/image/regionservice_mail_sidfot.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ktangel 1"/>
          <p:cNvSpPr/>
          <p:nvPr/>
        </p:nvSpPr>
        <p:spPr>
          <a:xfrm>
            <a:off x="7277099" y="2454097"/>
            <a:ext cx="5157788" cy="646331"/>
          </a:xfrm>
          <a:prstGeom prst="rect">
            <a:avLst/>
          </a:prstGeom>
        </p:spPr>
        <p:txBody>
          <a:bodyPr wrap="square">
            <a:spAutoFit/>
          </a:bodyPr>
          <a:lstStyle/>
          <a:p>
            <a:pPr fontAlgn="base"/>
            <a:r>
              <a:rPr lang="en-US" sz="1200" dirty="0">
                <a:solidFill>
                  <a:srgbClr val="767676"/>
                </a:solidFill>
                <a:latin typeface="inherit"/>
              </a:rPr>
              <a:t>Katherine Johnson sits at her desk with a globe, or "Celestial Training Device."</a:t>
            </a:r>
          </a:p>
          <a:p>
            <a:r>
              <a:rPr lang="en-US" sz="1200" i="1" dirty="0">
                <a:solidFill>
                  <a:srgbClr val="767676"/>
                </a:solidFill>
                <a:latin typeface="Helvetica" panose="020B0604020202020204" pitchFamily="34" charset="0"/>
              </a:rPr>
              <a:t>NASA/NASA</a:t>
            </a:r>
            <a:endParaRPr lang="sv-SE" sz="1200" dirty="0"/>
          </a:p>
        </p:txBody>
      </p:sp>
    </p:spTree>
    <p:extLst>
      <p:ext uri="{BB962C8B-B14F-4D97-AF65-F5344CB8AC3E}">
        <p14:creationId xmlns:p14="http://schemas.microsoft.com/office/powerpoint/2010/main" val="39937946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5867" y="267046"/>
            <a:ext cx="11247933" cy="83480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altLang="sv-SE" sz="2400" b="1" dirty="0" smtClean="0">
                <a:latin typeface="+mn-lt"/>
                <a:ea typeface="ＭＳ Ｐゴシック" panose="020B0600070205080204" pitchFamily="34" charset="-128"/>
              </a:rPr>
              <a:t>Mångfunktionell metod: att förstå samtida händelser genom historiens lens</a:t>
            </a:r>
          </a:p>
          <a:p>
            <a:pPr marL="342900" indent="-342900">
              <a:buFont typeface="Arial" panose="020B0604020202020204" pitchFamily="34" charset="0"/>
              <a:buChar char="•"/>
            </a:pPr>
            <a:r>
              <a:rPr lang="sv-SE" altLang="sv-SE" sz="2400" b="1" dirty="0" smtClean="0">
                <a:latin typeface="+mn-lt"/>
                <a:ea typeface="ＭＳ Ｐゴシック" panose="020B0600070205080204" pitchFamily="34" charset="-128"/>
              </a:rPr>
              <a:t> </a:t>
            </a:r>
            <a:r>
              <a:rPr lang="sv-SE" altLang="sv-SE" sz="2000" b="1" dirty="0">
                <a:latin typeface="+mn-lt"/>
                <a:ea typeface="ＭＳ Ｐゴシック" panose="020B0600070205080204" pitchFamily="34" charset="-128"/>
              </a:rPr>
              <a:t>V</a:t>
            </a:r>
            <a:r>
              <a:rPr lang="sv-SE" altLang="sv-SE" sz="2000" b="1" dirty="0" smtClean="0">
                <a:latin typeface="+mn-lt"/>
                <a:ea typeface="ＭＳ Ｐゴシック" panose="020B0600070205080204" pitchFamily="34" charset="-128"/>
              </a:rPr>
              <a:t>arifrån kommer problemen</a:t>
            </a:r>
            <a:endParaRPr lang="sv-SE" sz="2000" b="1" dirty="0" smtClean="0">
              <a:latin typeface="+mn-lt"/>
            </a:endParaRPr>
          </a:p>
          <a:p>
            <a:endParaRPr lang="sv-SE" sz="2000" dirty="0" smtClean="0"/>
          </a:p>
          <a:p>
            <a:endParaRPr lang="sv-SE" sz="2400" dirty="0" smtClean="0"/>
          </a:p>
          <a:p>
            <a:endParaRPr lang="sv-SE" sz="1800" dirty="0" smtClean="0"/>
          </a:p>
          <a:p>
            <a:r>
              <a:rPr lang="sv-SE" altLang="sv-SE" sz="1800" dirty="0" smtClean="0">
                <a:ea typeface="ＭＳ Ｐゴシック" panose="020B0600070205080204" pitchFamily="34" charset="-128"/>
              </a:rPr>
              <a:t/>
            </a:r>
            <a:br>
              <a:rPr lang="sv-SE" altLang="sv-SE" sz="1800" dirty="0" smtClean="0">
                <a:ea typeface="ＭＳ Ｐゴシック" panose="020B0600070205080204" pitchFamily="34" charset="-128"/>
              </a:rPr>
            </a:br>
            <a:endParaRPr lang="sv-SE" altLang="sv-SE" sz="1800" dirty="0">
              <a:ea typeface="ＭＳ Ｐゴシック" panose="020B0600070205080204" pitchFamily="34" charset="-128"/>
            </a:endParaRPr>
          </a:p>
        </p:txBody>
      </p:sp>
      <p:sp>
        <p:nvSpPr>
          <p:cNvPr id="3" name="Rectangle 3"/>
          <p:cNvSpPr txBox="1">
            <a:spLocks noChangeArrowheads="1"/>
          </p:cNvSpPr>
          <p:nvPr/>
        </p:nvSpPr>
        <p:spPr>
          <a:xfrm>
            <a:off x="-554415" y="614900"/>
            <a:ext cx="11353800" cy="6156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sv-SE" altLang="sv-SE" dirty="0" smtClean="0">
              <a:solidFill>
                <a:srgbClr val="C00000"/>
              </a:solidFill>
              <a:ea typeface="ＭＳ Ｐゴシック" panose="020B0600070205080204" pitchFamily="34" charset="-128"/>
            </a:endParaRPr>
          </a:p>
        </p:txBody>
      </p:sp>
      <p:pic>
        <p:nvPicPr>
          <p:cNvPr id="4" name="Bildobjekt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623" y="1439957"/>
            <a:ext cx="3537702" cy="2183425"/>
          </a:xfrm>
          <a:prstGeom prst="rect">
            <a:avLst/>
          </a:prstGeom>
        </p:spPr>
      </p:pic>
      <p:sp>
        <p:nvSpPr>
          <p:cNvPr id="5" name="textruta 4"/>
          <p:cNvSpPr txBox="1"/>
          <p:nvPr/>
        </p:nvSpPr>
        <p:spPr>
          <a:xfrm>
            <a:off x="354617" y="3779982"/>
            <a:ext cx="4973028" cy="830997"/>
          </a:xfrm>
          <a:prstGeom prst="rect">
            <a:avLst/>
          </a:prstGeom>
          <a:noFill/>
        </p:spPr>
        <p:txBody>
          <a:bodyPr wrap="none" rtlCol="0">
            <a:spAutoFit/>
          </a:bodyPr>
          <a:lstStyle/>
          <a:p>
            <a:r>
              <a:rPr lang="sv-SE" sz="2400" b="1" dirty="0" smtClean="0"/>
              <a:t>Arkeologi:  gräva upp lager efter lager</a:t>
            </a:r>
          </a:p>
          <a:p>
            <a:endParaRPr lang="sv-SE" sz="2400" dirty="0"/>
          </a:p>
        </p:txBody>
      </p:sp>
      <p:sp>
        <p:nvSpPr>
          <p:cNvPr id="6" name="textruta 5"/>
          <p:cNvSpPr txBox="1"/>
          <p:nvPr/>
        </p:nvSpPr>
        <p:spPr>
          <a:xfrm>
            <a:off x="7410079" y="3623382"/>
            <a:ext cx="5250858"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sv-SE" sz="2400" b="1" dirty="0" smtClean="0"/>
              <a:t>Genealogi: utveckling genom tiderna </a:t>
            </a:r>
            <a:endParaRPr lang="sv-SE" sz="2400" b="1" dirty="0"/>
          </a:p>
        </p:txBody>
      </p:sp>
      <p:pic>
        <p:nvPicPr>
          <p:cNvPr id="7" name="Picture 2" descr="http://cdn8.openculture.com/wp-content/uploads/2014/10/Foucault-Truth.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4100" y="5257801"/>
            <a:ext cx="1982374" cy="1456878"/>
          </a:xfrm>
          <a:prstGeom prst="rect">
            <a:avLst/>
          </a:prstGeom>
          <a:noFill/>
          <a:extLst>
            <a:ext uri="{909E8E84-426E-40DD-AFC4-6F175D3DCCD1}">
              <a14:hiddenFill xmlns:a14="http://schemas.microsoft.com/office/drawing/2010/main">
                <a:solidFill>
                  <a:srgbClr val="FFFFFF"/>
                </a:solidFill>
              </a14:hiddenFill>
            </a:ext>
          </a:extLst>
        </p:spPr>
      </p:pic>
      <p:pic>
        <p:nvPicPr>
          <p:cNvPr id="9" name="Bildobjekt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47062" y="1147054"/>
            <a:ext cx="2504647" cy="2263118"/>
          </a:xfrm>
          <a:prstGeom prst="rect">
            <a:avLst/>
          </a:prstGeom>
        </p:spPr>
      </p:pic>
      <p:pic>
        <p:nvPicPr>
          <p:cNvPr id="10" name="Picture 2" descr="http://www.vgregion.se/upload/Regionservice/image/regionservice_mail_sidfot.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ruta 10"/>
          <p:cNvSpPr txBox="1"/>
          <p:nvPr/>
        </p:nvSpPr>
        <p:spPr>
          <a:xfrm>
            <a:off x="3028950" y="6165502"/>
            <a:ext cx="9631987" cy="1384995"/>
          </a:xfrm>
          <a:prstGeom prst="rect">
            <a:avLst/>
          </a:prstGeom>
          <a:noFill/>
        </p:spPr>
        <p:txBody>
          <a:bodyPr wrap="square" rtlCol="0">
            <a:spAutoFit/>
          </a:bodyPr>
          <a:lstStyle/>
          <a:p>
            <a:r>
              <a:rPr lang="sv-SE" sz="2400" b="1" dirty="0"/>
              <a:t>Problematisering: </a:t>
            </a:r>
            <a:r>
              <a:rPr lang="sv-SE" sz="2400" b="1" dirty="0" smtClean="0"/>
              <a:t>ifrågasätta för att skapa </a:t>
            </a:r>
            <a:r>
              <a:rPr lang="sv-SE" sz="2400" b="1" dirty="0"/>
              <a:t>rum för nya maktrelationer</a:t>
            </a:r>
          </a:p>
          <a:p>
            <a:r>
              <a:rPr lang="sv-SE" sz="2400" b="1" dirty="0"/>
              <a:t> </a:t>
            </a:r>
          </a:p>
          <a:p>
            <a:endParaRPr lang="sv-SE" dirty="0"/>
          </a:p>
          <a:p>
            <a:endParaRPr lang="sv-SE" dirty="0"/>
          </a:p>
        </p:txBody>
      </p:sp>
    </p:spTree>
    <p:extLst>
      <p:ext uri="{BB962C8B-B14F-4D97-AF65-F5344CB8AC3E}">
        <p14:creationId xmlns:p14="http://schemas.microsoft.com/office/powerpoint/2010/main" val="1349644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world value surv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7293" y="-340243"/>
            <a:ext cx="8399721" cy="7723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1442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8445" y="4475798"/>
            <a:ext cx="1759192" cy="1556618"/>
          </a:xfrm>
          <a:prstGeom prst="rect">
            <a:avLst/>
          </a:prstGeom>
        </p:spPr>
      </p:pic>
      <p:pic>
        <p:nvPicPr>
          <p:cNvPr id="3" name="Bildobjekt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58250" y="4425558"/>
            <a:ext cx="2386013" cy="1593515"/>
          </a:xfrm>
          <a:prstGeom prst="rect">
            <a:avLst/>
          </a:prstGeom>
        </p:spPr>
      </p:pic>
      <p:pic>
        <p:nvPicPr>
          <p:cNvPr id="4" name="Bildobjekt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9184" y="4071826"/>
            <a:ext cx="1388722" cy="1798395"/>
          </a:xfrm>
          <a:prstGeom prst="rect">
            <a:avLst/>
          </a:prstGeom>
        </p:spPr>
      </p:pic>
      <p:pic>
        <p:nvPicPr>
          <p:cNvPr id="5" name="Bildobjekt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30548" y="444712"/>
            <a:ext cx="2114550" cy="1585913"/>
          </a:xfrm>
          <a:prstGeom prst="rect">
            <a:avLst/>
          </a:prstGeom>
        </p:spPr>
      </p:pic>
      <p:pic>
        <p:nvPicPr>
          <p:cNvPr id="6" name="Bildobjekt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967" y="195003"/>
            <a:ext cx="1419963" cy="1734307"/>
          </a:xfrm>
          <a:prstGeom prst="rect">
            <a:avLst/>
          </a:prstGeom>
        </p:spPr>
      </p:pic>
      <p:pic>
        <p:nvPicPr>
          <p:cNvPr id="7" name="Bildobjekt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85969" y="390200"/>
            <a:ext cx="1371932" cy="1697275"/>
          </a:xfrm>
          <a:prstGeom prst="rect">
            <a:avLst/>
          </a:prstGeom>
        </p:spPr>
      </p:pic>
      <p:sp>
        <p:nvSpPr>
          <p:cNvPr id="12" name="textruta 11"/>
          <p:cNvSpPr txBox="1"/>
          <p:nvPr/>
        </p:nvSpPr>
        <p:spPr>
          <a:xfrm>
            <a:off x="9530548" y="2023399"/>
            <a:ext cx="2792430" cy="523220"/>
          </a:xfrm>
          <a:prstGeom prst="rect">
            <a:avLst/>
          </a:prstGeom>
          <a:noFill/>
        </p:spPr>
        <p:txBody>
          <a:bodyPr wrap="square" rtlCol="0">
            <a:spAutoFit/>
          </a:bodyPr>
          <a:lstStyle/>
          <a:p>
            <a:r>
              <a:rPr lang="sv-SE" b="1" dirty="0" smtClean="0"/>
              <a:t>Upplysningen</a:t>
            </a:r>
            <a:r>
              <a:rPr lang="sv-SE" sz="2800" b="1" dirty="0" smtClean="0"/>
              <a:t> </a:t>
            </a:r>
            <a:endParaRPr lang="sv-SE" sz="2800" b="1" dirty="0"/>
          </a:p>
        </p:txBody>
      </p:sp>
      <p:sp>
        <p:nvSpPr>
          <p:cNvPr id="13" name="textruta 12"/>
          <p:cNvSpPr txBox="1"/>
          <p:nvPr/>
        </p:nvSpPr>
        <p:spPr>
          <a:xfrm>
            <a:off x="3357562" y="2041308"/>
            <a:ext cx="4157664" cy="369332"/>
          </a:xfrm>
          <a:prstGeom prst="rect">
            <a:avLst/>
          </a:prstGeom>
          <a:noFill/>
        </p:spPr>
        <p:txBody>
          <a:bodyPr wrap="square" rtlCol="0">
            <a:spAutoFit/>
          </a:bodyPr>
          <a:lstStyle/>
          <a:p>
            <a:pPr lvl="1"/>
            <a:r>
              <a:rPr lang="sv-SE" altLang="sv-SE" b="1" dirty="0" smtClean="0"/>
              <a:t>Ackumulering av rikedomar i Europa </a:t>
            </a:r>
            <a:endParaRPr lang="sv-SE" altLang="sv-SE" b="1" dirty="0"/>
          </a:p>
        </p:txBody>
      </p:sp>
      <p:sp>
        <p:nvSpPr>
          <p:cNvPr id="14" name="Rektangel 13"/>
          <p:cNvSpPr/>
          <p:nvPr/>
        </p:nvSpPr>
        <p:spPr>
          <a:xfrm>
            <a:off x="1013545" y="3258553"/>
            <a:ext cx="12067051" cy="369332"/>
          </a:xfrm>
          <a:prstGeom prst="rect">
            <a:avLst/>
          </a:prstGeom>
        </p:spPr>
        <p:txBody>
          <a:bodyPr wrap="square">
            <a:spAutoFit/>
          </a:bodyPr>
          <a:lstStyle/>
          <a:p>
            <a:r>
              <a:rPr lang="sv-SE" dirty="0" smtClean="0">
                <a:solidFill>
                  <a:srgbClr val="000000"/>
                </a:solidFill>
                <a:latin typeface="Lucida Sans" panose="020B0602030504020204" pitchFamily="34" charset="0"/>
              </a:rPr>
              <a:t> </a:t>
            </a:r>
            <a:r>
              <a:rPr lang="sv-SE" b="1" dirty="0" smtClean="0">
                <a:solidFill>
                  <a:srgbClr val="000000"/>
                </a:solidFill>
                <a:latin typeface="Lucida Sans" panose="020B0602030504020204" pitchFamily="34" charset="0"/>
              </a:rPr>
              <a:t>En struktur som är proto-typisks för den historiska uppkomsten av rastänkande </a:t>
            </a:r>
            <a:endParaRPr lang="sv-SE" b="1" dirty="0"/>
          </a:p>
        </p:txBody>
      </p:sp>
      <p:pic>
        <p:nvPicPr>
          <p:cNvPr id="15" name="Picture 2" descr="http://www.vgregion.se/upload/Regionservice/image/regionservice_mail_sidfot.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ruta 16"/>
          <p:cNvSpPr txBox="1"/>
          <p:nvPr/>
        </p:nvSpPr>
        <p:spPr>
          <a:xfrm>
            <a:off x="3800475" y="6088421"/>
            <a:ext cx="2786063" cy="646331"/>
          </a:xfrm>
          <a:prstGeom prst="rect">
            <a:avLst/>
          </a:prstGeom>
          <a:noFill/>
        </p:spPr>
        <p:txBody>
          <a:bodyPr wrap="square" rtlCol="0">
            <a:spAutoFit/>
          </a:bodyPr>
          <a:lstStyle/>
          <a:p>
            <a:r>
              <a:rPr lang="sv-SE" b="1" dirty="0"/>
              <a:t>Vetenskapliga revolutionen</a:t>
            </a:r>
          </a:p>
          <a:p>
            <a:endParaRPr lang="sv-SE" dirty="0"/>
          </a:p>
        </p:txBody>
      </p:sp>
      <p:sp>
        <p:nvSpPr>
          <p:cNvPr id="18" name="textruta 17"/>
          <p:cNvSpPr txBox="1"/>
          <p:nvPr/>
        </p:nvSpPr>
        <p:spPr>
          <a:xfrm>
            <a:off x="319185" y="6088422"/>
            <a:ext cx="1323628" cy="646331"/>
          </a:xfrm>
          <a:prstGeom prst="rect">
            <a:avLst/>
          </a:prstGeom>
          <a:noFill/>
        </p:spPr>
        <p:txBody>
          <a:bodyPr wrap="square" rtlCol="0">
            <a:spAutoFit/>
          </a:bodyPr>
          <a:lstStyle/>
          <a:p>
            <a:r>
              <a:rPr lang="sv-SE" altLang="sv-SE" b="1" dirty="0"/>
              <a:t>Kolonialism</a:t>
            </a:r>
          </a:p>
          <a:p>
            <a:endParaRPr lang="sv-SE" dirty="0"/>
          </a:p>
        </p:txBody>
      </p:sp>
      <p:sp>
        <p:nvSpPr>
          <p:cNvPr id="19" name="textruta 18"/>
          <p:cNvSpPr txBox="1"/>
          <p:nvPr/>
        </p:nvSpPr>
        <p:spPr>
          <a:xfrm>
            <a:off x="8858250" y="6200775"/>
            <a:ext cx="2786848" cy="646331"/>
          </a:xfrm>
          <a:prstGeom prst="rect">
            <a:avLst/>
          </a:prstGeom>
          <a:noFill/>
        </p:spPr>
        <p:txBody>
          <a:bodyPr wrap="square" rtlCol="0">
            <a:spAutoFit/>
          </a:bodyPr>
          <a:lstStyle/>
          <a:p>
            <a:r>
              <a:rPr lang="sv-SE" b="1" dirty="0"/>
              <a:t>Industriella revolutionen</a:t>
            </a:r>
          </a:p>
          <a:p>
            <a:endParaRPr lang="sv-SE" dirty="0"/>
          </a:p>
        </p:txBody>
      </p:sp>
      <p:sp>
        <p:nvSpPr>
          <p:cNvPr id="20" name="textruta 19"/>
          <p:cNvSpPr txBox="1"/>
          <p:nvPr/>
        </p:nvSpPr>
        <p:spPr>
          <a:xfrm>
            <a:off x="34967" y="2027843"/>
            <a:ext cx="1135746" cy="646331"/>
          </a:xfrm>
          <a:prstGeom prst="rect">
            <a:avLst/>
          </a:prstGeom>
          <a:noFill/>
        </p:spPr>
        <p:txBody>
          <a:bodyPr wrap="square" rtlCol="0">
            <a:spAutoFit/>
          </a:bodyPr>
          <a:lstStyle/>
          <a:p>
            <a:r>
              <a:rPr lang="sv-SE" b="1" dirty="0"/>
              <a:t>Slaveri</a:t>
            </a:r>
          </a:p>
          <a:p>
            <a:endParaRPr lang="sv-SE" dirty="0"/>
          </a:p>
        </p:txBody>
      </p:sp>
    </p:spTree>
    <p:extLst>
      <p:ext uri="{BB962C8B-B14F-4D97-AF65-F5344CB8AC3E}">
        <p14:creationId xmlns:p14="http://schemas.microsoft.com/office/powerpoint/2010/main" val="2492516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ildresultat för sykes pic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96" y="2828924"/>
            <a:ext cx="4723835" cy="367188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Map of Syria and Iraq showing IS area of contr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7177" y="2828924"/>
            <a:ext cx="5258097" cy="2985407"/>
          </a:xfrm>
          <a:prstGeom prst="rect">
            <a:avLst/>
          </a:prstGeom>
          <a:noFill/>
          <a:extLst>
            <a:ext uri="{909E8E84-426E-40DD-AFC4-6F175D3DCCD1}">
              <a14:hiddenFill xmlns:a14="http://schemas.microsoft.com/office/drawing/2010/main">
                <a:solidFill>
                  <a:srgbClr val="FFFFFF"/>
                </a:solidFill>
              </a14:hiddenFill>
            </a:ext>
          </a:extLst>
        </p:spPr>
      </p:pic>
      <p:sp>
        <p:nvSpPr>
          <p:cNvPr id="4" name="textruta 3"/>
          <p:cNvSpPr txBox="1"/>
          <p:nvPr/>
        </p:nvSpPr>
        <p:spPr>
          <a:xfrm>
            <a:off x="200396" y="1164809"/>
            <a:ext cx="5242461" cy="2062103"/>
          </a:xfrm>
          <a:prstGeom prst="rect">
            <a:avLst/>
          </a:prstGeom>
          <a:noFill/>
        </p:spPr>
        <p:txBody>
          <a:bodyPr wrap="square" rtlCol="0">
            <a:spAutoFit/>
          </a:bodyPr>
          <a:lstStyle/>
          <a:p>
            <a:r>
              <a:rPr lang="sv-SE" sz="3200" b="1" dirty="0" smtClean="0"/>
              <a:t>1916 </a:t>
            </a:r>
            <a:r>
              <a:rPr lang="sv-SE" sz="3200" b="1" dirty="0" err="1" smtClean="0"/>
              <a:t>Sykes</a:t>
            </a:r>
            <a:r>
              <a:rPr lang="sv-SE" sz="3200" b="1" dirty="0" smtClean="0"/>
              <a:t> – Pico avtalet </a:t>
            </a:r>
            <a:r>
              <a:rPr lang="sv-SE" sz="3200" dirty="0" smtClean="0"/>
              <a:t>(ritade om mellanösterns karta)</a:t>
            </a:r>
          </a:p>
          <a:p>
            <a:endParaRPr lang="sv-SE" sz="3200" dirty="0"/>
          </a:p>
        </p:txBody>
      </p:sp>
      <p:sp>
        <p:nvSpPr>
          <p:cNvPr id="5" name="textruta 4"/>
          <p:cNvSpPr txBox="1"/>
          <p:nvPr/>
        </p:nvSpPr>
        <p:spPr>
          <a:xfrm>
            <a:off x="6438595" y="1185766"/>
            <a:ext cx="5695260" cy="584775"/>
          </a:xfrm>
          <a:prstGeom prst="rect">
            <a:avLst/>
          </a:prstGeom>
          <a:noFill/>
        </p:spPr>
        <p:txBody>
          <a:bodyPr wrap="square" rtlCol="0">
            <a:spAutoFit/>
          </a:bodyPr>
          <a:lstStyle/>
          <a:p>
            <a:r>
              <a:rPr lang="sv-SE" sz="3200" b="1" dirty="0" smtClean="0"/>
              <a:t>Krigets och flyktens karta 2016</a:t>
            </a:r>
            <a:endParaRPr lang="sv-SE" sz="3200" b="1" dirty="0"/>
          </a:p>
        </p:txBody>
      </p:sp>
      <p:pic>
        <p:nvPicPr>
          <p:cNvPr id="7"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41735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latshållare för innehåll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96" y="0"/>
            <a:ext cx="2490440" cy="3590384"/>
          </a:xfrm>
          <a:prstGeom prst="rect">
            <a:avLst/>
          </a:prstGeom>
        </p:spPr>
      </p:pic>
      <p:sp>
        <p:nvSpPr>
          <p:cNvPr id="3" name="Rektangel 2"/>
          <p:cNvSpPr/>
          <p:nvPr/>
        </p:nvSpPr>
        <p:spPr>
          <a:xfrm>
            <a:off x="0" y="3565745"/>
            <a:ext cx="11851217" cy="3785652"/>
          </a:xfrm>
          <a:prstGeom prst="rect">
            <a:avLst/>
          </a:prstGeom>
        </p:spPr>
        <p:txBody>
          <a:bodyPr wrap="square">
            <a:spAutoFit/>
          </a:bodyPr>
          <a:lstStyle/>
          <a:p>
            <a:r>
              <a:rPr lang="en-GB" sz="2400" b="1" dirty="0"/>
              <a:t>“Humanity is at its greatest perfection in the race of the whites. The yellow Indians do not have a meagre talent. The Negroes are far below them and at the lowest point are a part of the American peoples” (</a:t>
            </a:r>
            <a:r>
              <a:rPr lang="en-GB" sz="2400" b="1" dirty="0" smtClean="0"/>
              <a:t>Kant,1997:63</a:t>
            </a:r>
            <a:r>
              <a:rPr lang="en-GB" sz="2400" b="1" dirty="0"/>
              <a:t>). </a:t>
            </a:r>
            <a:endParaRPr lang="sv-SE" sz="2400" b="1" dirty="0"/>
          </a:p>
          <a:p>
            <a:endParaRPr lang="en-US" sz="2400" b="1" dirty="0" smtClean="0"/>
          </a:p>
          <a:p>
            <a:r>
              <a:rPr lang="en-US" sz="2400" b="1" dirty="0" smtClean="0"/>
              <a:t>“</a:t>
            </a:r>
            <a:r>
              <a:rPr lang="en-US" sz="2400" b="1" dirty="0"/>
              <a:t>The Negroes of Africa have by nature no feeling that rises above the ridiculous.” He continues: “Mr. Hume challenges anyone to adduce a single example where a Negro has demonstrated talents” (Kant 2007: 2:235). </a:t>
            </a:r>
            <a:endParaRPr lang="sv-SE" sz="2400" b="1" dirty="0"/>
          </a:p>
          <a:p>
            <a:endParaRPr lang="en-GB" altLang="sv-SE" sz="2400" b="1" dirty="0" smtClean="0"/>
          </a:p>
          <a:p>
            <a:endParaRPr lang="sv-SE" sz="2400" b="1" dirty="0"/>
          </a:p>
          <a:p>
            <a:endParaRPr lang="sv-SE" sz="2400" b="1" dirty="0"/>
          </a:p>
        </p:txBody>
      </p:sp>
      <p:pic>
        <p:nvPicPr>
          <p:cNvPr id="4" name="Picture 2" descr="http://www.vgregion.se/upload/Regionservice/image/regionservice_mail_sidfot.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04729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linnaeus homo_sapie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378" y="266325"/>
            <a:ext cx="3192748" cy="18439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s://kenanmalik.files.wordpress.com/2013/02/systema_naturae_cov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613" y="400051"/>
            <a:ext cx="2914650" cy="4802838"/>
          </a:xfrm>
          <a:prstGeom prst="rect">
            <a:avLst/>
          </a:prstGeom>
          <a:noFill/>
          <a:extLst>
            <a:ext uri="{909E8E84-426E-40DD-AFC4-6F175D3DCCD1}">
              <a14:hiddenFill xmlns:a14="http://schemas.microsoft.com/office/drawing/2010/main">
                <a:solidFill>
                  <a:srgbClr val="FFFFFF"/>
                </a:solidFill>
              </a14:hiddenFill>
            </a:ext>
          </a:extLst>
        </p:spPr>
      </p:pic>
      <p:sp>
        <p:nvSpPr>
          <p:cNvPr id="4" name="textruta 3"/>
          <p:cNvSpPr txBox="1"/>
          <p:nvPr/>
        </p:nvSpPr>
        <p:spPr>
          <a:xfrm>
            <a:off x="3628522" y="2007890"/>
            <a:ext cx="8286752" cy="7109639"/>
          </a:xfrm>
          <a:prstGeom prst="rect">
            <a:avLst/>
          </a:prstGeom>
          <a:noFill/>
        </p:spPr>
        <p:txBody>
          <a:bodyPr wrap="square" rtlCol="0">
            <a:spAutoFit/>
          </a:bodyPr>
          <a:lstStyle/>
          <a:p>
            <a:pPr marL="285750" indent="-285750">
              <a:buFont typeface="Arial" panose="020B0604020202020204" pitchFamily="34" charset="0"/>
              <a:buChar char="•"/>
            </a:pPr>
            <a:r>
              <a:rPr lang="en-GB" sz="2400" b="1" dirty="0" err="1" smtClean="0">
                <a:latin typeface="Calibri" panose="020F0502020204030204" pitchFamily="34" charset="0"/>
                <a:ea typeface="Calibri" panose="020F0502020204030204" pitchFamily="34" charset="0"/>
                <a:cs typeface="Arial" panose="020B0604020202020204" pitchFamily="34" charset="0"/>
              </a:rPr>
              <a:t>Fyra</a:t>
            </a:r>
            <a:r>
              <a:rPr lang="en-GB" sz="2400" b="1" dirty="0" smtClean="0">
                <a:latin typeface="Calibri" panose="020F0502020204030204" pitchFamily="34" charset="0"/>
                <a:ea typeface="Calibri" panose="020F0502020204030204" pitchFamily="34" charset="0"/>
                <a:cs typeface="Arial" panose="020B0604020202020204" pitchFamily="34" charset="0"/>
              </a:rPr>
              <a:t> </a:t>
            </a:r>
            <a:r>
              <a:rPr lang="en-GB" sz="2400" b="1" dirty="0" err="1" smtClean="0">
                <a:latin typeface="Calibri" panose="020F0502020204030204" pitchFamily="34" charset="0"/>
                <a:ea typeface="Calibri" panose="020F0502020204030204" pitchFamily="34" charset="0"/>
                <a:cs typeface="Arial" panose="020B0604020202020204" pitchFamily="34" charset="0"/>
              </a:rPr>
              <a:t>människotyper</a:t>
            </a:r>
            <a:r>
              <a:rPr lang="en-GB" sz="2400" b="1" dirty="0" smtClean="0">
                <a:latin typeface="Calibri" panose="020F0502020204030204" pitchFamily="34" charset="0"/>
                <a:ea typeface="Calibri" panose="020F0502020204030204" pitchFamily="34" charset="0"/>
                <a:cs typeface="Arial" panose="020B0604020202020204" pitchFamily="34" charset="0"/>
              </a:rPr>
              <a:t>: </a:t>
            </a:r>
          </a:p>
          <a:p>
            <a:r>
              <a:rPr lang="sv-SE" sz="2400" b="1" dirty="0"/>
              <a:t>blåögda göter är α, finländare β, samer γ och blandningar är </a:t>
            </a:r>
            <a:r>
              <a:rPr lang="sv-SE" sz="2400" b="1" dirty="0" smtClean="0"/>
              <a:t>δ</a:t>
            </a:r>
          </a:p>
          <a:p>
            <a:endParaRPr lang="sv-SE" sz="2400" b="1" dirty="0">
              <a:latin typeface="Calibri" panose="020F0502020204030204" pitchFamily="34" charset="0"/>
              <a:ea typeface="Calibri" panose="020F0502020204030204" pitchFamily="34" charset="0"/>
              <a:cs typeface="Arial" panose="020B0604020202020204" pitchFamily="34" charset="0"/>
            </a:endParaRPr>
          </a:p>
          <a:p>
            <a:r>
              <a:rPr lang="sv-SE" sz="2400" dirty="0"/>
              <a:t>”</a:t>
            </a:r>
            <a:r>
              <a:rPr lang="sv-SE" sz="2400" b="1" dirty="0" err="1"/>
              <a:t>Americanus</a:t>
            </a:r>
            <a:r>
              <a:rPr lang="sv-SE" sz="2400" dirty="0"/>
              <a:t> </a:t>
            </a:r>
            <a:r>
              <a:rPr lang="el-GR" sz="2400" dirty="0"/>
              <a:t>α: </a:t>
            </a:r>
            <a:r>
              <a:rPr lang="sv-SE" sz="2400" dirty="0"/>
              <a:t>röd, kolerisk, rak /…/ </a:t>
            </a:r>
            <a:endParaRPr lang="sv-SE" sz="2400" dirty="0" smtClean="0"/>
          </a:p>
          <a:p>
            <a:r>
              <a:rPr lang="sv-SE" sz="2400" b="1" dirty="0" smtClean="0"/>
              <a:t>Europaeus</a:t>
            </a:r>
            <a:r>
              <a:rPr lang="sv-SE" sz="2400" dirty="0" smtClean="0"/>
              <a:t> </a:t>
            </a:r>
            <a:r>
              <a:rPr lang="el-GR" sz="2400" dirty="0"/>
              <a:t>β: </a:t>
            </a:r>
            <a:r>
              <a:rPr lang="sv-SE" sz="2400" dirty="0"/>
              <a:t>vit, sangvinisk, muskulös /…/ </a:t>
            </a:r>
            <a:endParaRPr lang="sv-SE" sz="2400" dirty="0" smtClean="0"/>
          </a:p>
          <a:p>
            <a:r>
              <a:rPr lang="sv-SE" sz="2400" b="1" dirty="0" err="1" smtClean="0"/>
              <a:t>Asiaticus</a:t>
            </a:r>
            <a:r>
              <a:rPr lang="sv-SE" sz="2400" dirty="0" smtClean="0"/>
              <a:t> </a:t>
            </a:r>
            <a:r>
              <a:rPr lang="el-GR" sz="2400" dirty="0"/>
              <a:t>γ: </a:t>
            </a:r>
            <a:r>
              <a:rPr lang="sv-SE" sz="2400" dirty="0"/>
              <a:t>gul, melankolisk, stel /…/ </a:t>
            </a:r>
            <a:r>
              <a:rPr lang="sv-SE" sz="2400" dirty="0" err="1"/>
              <a:t>Afer</a:t>
            </a:r>
            <a:r>
              <a:rPr lang="sv-SE" sz="2400" dirty="0"/>
              <a:t> </a:t>
            </a:r>
            <a:r>
              <a:rPr lang="el-GR" sz="2400" dirty="0"/>
              <a:t>δ: </a:t>
            </a:r>
            <a:r>
              <a:rPr lang="sv-SE" sz="2400" dirty="0"/>
              <a:t>svart, flegmatisk, slapp /…/ </a:t>
            </a:r>
            <a:endParaRPr lang="sv-SE" sz="2400" dirty="0" smtClean="0"/>
          </a:p>
          <a:p>
            <a:r>
              <a:rPr lang="sv-SE" sz="2400" b="1" dirty="0" err="1" smtClean="0"/>
              <a:t>Monstrosus</a:t>
            </a:r>
            <a:r>
              <a:rPr lang="sv-SE" sz="2400" dirty="0" smtClean="0"/>
              <a:t> </a:t>
            </a:r>
            <a:r>
              <a:rPr lang="el-GR" sz="2400" dirty="0"/>
              <a:t>ε: </a:t>
            </a:r>
            <a:r>
              <a:rPr lang="sv-SE" sz="2400" dirty="0"/>
              <a:t>av boplats och av konsten (</a:t>
            </a:r>
            <a:r>
              <a:rPr lang="sv-SE" sz="2400" dirty="0" err="1"/>
              <a:t>förderflig</a:t>
            </a:r>
            <a:r>
              <a:rPr lang="sv-SE" sz="2400" dirty="0"/>
              <a:t> skötsel)”. Den senaste inkluderar bland annat: ”vidjesmala /’</a:t>
            </a:r>
            <a:r>
              <a:rPr lang="sv-SE" sz="2400" dirty="0" err="1"/>
              <a:t>sävlika</a:t>
            </a:r>
            <a:r>
              <a:rPr lang="sv-SE" sz="2400" dirty="0"/>
              <a:t>’/ flickor med åtsnörd midja: Européer</a:t>
            </a:r>
            <a:r>
              <a:rPr lang="sv-SE" sz="2400" dirty="0" smtClean="0"/>
              <a:t>”.</a:t>
            </a:r>
            <a:endParaRPr lang="en-GB" sz="2400" b="1" dirty="0" smtClean="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sv-SE" sz="2400" b="1" i="1" dirty="0" err="1"/>
              <a:t>Asiaticus</a:t>
            </a:r>
            <a:r>
              <a:rPr lang="sv-SE" sz="2400" dirty="0"/>
              <a:t> av den svarta gallan, som ger dess melankoliska temperament och följs av den </a:t>
            </a:r>
            <a:r>
              <a:rPr lang="sv-SE" sz="2400" dirty="0" err="1"/>
              <a:t>hudfärgande</a:t>
            </a:r>
            <a:r>
              <a:rPr lang="sv-SE" sz="2400" dirty="0"/>
              <a:t> gula gallan. Gul galla ger koleriskt temperament och följs också av den påstått koleriska</a:t>
            </a:r>
            <a:br>
              <a:rPr lang="sv-SE" sz="2400" dirty="0"/>
            </a:br>
            <a:r>
              <a:rPr lang="sv-SE" sz="2400" b="1" i="1" dirty="0" err="1"/>
              <a:t>Americanus</a:t>
            </a:r>
            <a:r>
              <a:rPr lang="sv-SE" sz="2400" b="1" dirty="0"/>
              <a:t>, </a:t>
            </a:r>
            <a:r>
              <a:rPr lang="sv-SE" sz="2400" dirty="0"/>
              <a:t>vars röda hud passar väl med nästa kroppsvätska: blod. Blod bestämmer det sangviniska temperamentet hos</a:t>
            </a:r>
            <a:br>
              <a:rPr lang="sv-SE" sz="2400" dirty="0"/>
            </a:br>
            <a:r>
              <a:rPr lang="sv-SE" sz="2400" i="1" dirty="0"/>
              <a:t>Europaeus</a:t>
            </a:r>
            <a:r>
              <a:rPr lang="sv-SE" sz="2400" dirty="0"/>
              <a:t>, vars vita färg överensstämmer väl med följande kroppsvätska: slem. Slem bestämmer temperamentet hos</a:t>
            </a:r>
            <a:br>
              <a:rPr lang="sv-SE" sz="2400" dirty="0"/>
            </a:br>
            <a:r>
              <a:rPr lang="sv-SE" sz="2400" i="1" dirty="0" err="1"/>
              <a:t>Afer</a:t>
            </a:r>
            <a:r>
              <a:rPr lang="sv-SE" sz="2400" dirty="0"/>
              <a:t>, så vi har nu gjort ett helt varv i diagrammet.</a:t>
            </a:r>
            <a:endParaRPr lang="en-GB" sz="2400" b="1" dirty="0" smtClean="0">
              <a:latin typeface="Calibri" panose="020F0502020204030204" pitchFamily="34" charset="0"/>
              <a:ea typeface="Calibri" panose="020F0502020204030204" pitchFamily="34" charset="0"/>
              <a:cs typeface="Arial" panose="020B0604020202020204" pitchFamily="34" charset="0"/>
            </a:endParaRPr>
          </a:p>
        </p:txBody>
      </p:sp>
      <p:pic>
        <p:nvPicPr>
          <p:cNvPr id="5" name="Picture 2" descr="http://www.vgregion.se/upload/Regionservice/image/regionservice_mail_sidfot.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Bildobjekt 5"/>
          <p:cNvPicPr>
            <a:picLocks noChangeAspect="1"/>
          </p:cNvPicPr>
          <p:nvPr/>
        </p:nvPicPr>
        <p:blipFill>
          <a:blip r:embed="rId6"/>
          <a:stretch>
            <a:fillRect/>
          </a:stretch>
        </p:blipFill>
        <p:spPr>
          <a:xfrm>
            <a:off x="3969809" y="266325"/>
            <a:ext cx="2402013" cy="1602623"/>
          </a:xfrm>
          <a:prstGeom prst="rect">
            <a:avLst/>
          </a:prstGeom>
        </p:spPr>
      </p:pic>
    </p:spTree>
    <p:extLst>
      <p:ext uri="{BB962C8B-B14F-4D97-AF65-F5344CB8AC3E}">
        <p14:creationId xmlns:p14="http://schemas.microsoft.com/office/powerpoint/2010/main" val="26436661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74458" y="260774"/>
            <a:ext cx="2040816" cy="2040816"/>
          </a:xfrm>
          <a:prstGeom prst="rect">
            <a:avLst/>
          </a:prstGeom>
        </p:spPr>
      </p:pic>
      <p:sp>
        <p:nvSpPr>
          <p:cNvPr id="3" name="Rektangel 2"/>
          <p:cNvSpPr/>
          <p:nvPr/>
        </p:nvSpPr>
        <p:spPr>
          <a:xfrm>
            <a:off x="176980" y="511164"/>
            <a:ext cx="9697478" cy="1107996"/>
          </a:xfrm>
          <a:prstGeom prst="rect">
            <a:avLst/>
          </a:prstGeom>
        </p:spPr>
        <p:txBody>
          <a:bodyPr wrap="square">
            <a:spAutoFit/>
          </a:bodyPr>
          <a:lstStyle/>
          <a:p>
            <a:r>
              <a:rPr lang="sv-SE" sz="2400" b="1" dirty="0" smtClean="0"/>
              <a:t>Kunskapssystem,  pedagogiska och estetiska normer som gör de andra föremål för kontroll; </a:t>
            </a:r>
            <a:r>
              <a:rPr lang="sv-SE" b="1" dirty="0" smtClean="0"/>
              <a:t>bilden av den andra för vårt bruk (an </a:t>
            </a:r>
            <a:r>
              <a:rPr lang="sv-SE" b="1" dirty="0" err="1" smtClean="0"/>
              <a:t>object</a:t>
            </a:r>
            <a:r>
              <a:rPr lang="sv-SE" b="1" dirty="0" smtClean="0"/>
              <a:t> </a:t>
            </a:r>
            <a:r>
              <a:rPr lang="sv-SE" b="1" dirty="0" err="1" smtClean="0"/>
              <a:t>lesson</a:t>
            </a:r>
            <a:r>
              <a:rPr lang="sv-SE" b="1" dirty="0" smtClean="0"/>
              <a:t>)</a:t>
            </a:r>
          </a:p>
          <a:p>
            <a:endParaRPr lang="sv-SE" b="1" dirty="0"/>
          </a:p>
        </p:txBody>
      </p:sp>
      <p:sp>
        <p:nvSpPr>
          <p:cNvPr id="4" name="Rektangel 3"/>
          <p:cNvSpPr/>
          <p:nvPr/>
        </p:nvSpPr>
        <p:spPr>
          <a:xfrm>
            <a:off x="176980" y="5287330"/>
            <a:ext cx="8096864" cy="954107"/>
          </a:xfrm>
          <a:prstGeom prst="rect">
            <a:avLst/>
          </a:prstGeom>
        </p:spPr>
        <p:txBody>
          <a:bodyPr wrap="square">
            <a:spAutoFit/>
          </a:bodyPr>
          <a:lstStyle/>
          <a:p>
            <a:r>
              <a:rPr lang="sv-SE" sz="2800" b="1" dirty="0" smtClean="0">
                <a:latin typeface="Calibri" panose="020F0502020204030204" pitchFamily="34" charset="0"/>
                <a:ea typeface="Calibri" panose="020F0502020204030204" pitchFamily="34" charset="0"/>
                <a:cs typeface="Arial" panose="020B0604020202020204" pitchFamily="34" charset="0"/>
              </a:rPr>
              <a:t>Rutiner och vanor som ständigt reproducerar gamla normer; </a:t>
            </a:r>
            <a:r>
              <a:rPr lang="sv-SE" b="1" dirty="0" smtClean="0">
                <a:latin typeface="Calibri" panose="020F0502020204030204" pitchFamily="34" charset="0"/>
                <a:ea typeface="Calibri" panose="020F0502020204030204" pitchFamily="34" charset="0"/>
                <a:cs typeface="Arial" panose="020B0604020202020204" pitchFamily="34" charset="0"/>
              </a:rPr>
              <a:t>dolda värderingar</a:t>
            </a:r>
            <a:endParaRPr lang="sv-SE" b="1" dirty="0">
              <a:latin typeface="Calibri" panose="020F0502020204030204" pitchFamily="34" charset="0"/>
              <a:ea typeface="Calibri" panose="020F0502020204030204" pitchFamily="34" charset="0"/>
              <a:cs typeface="Arial" panose="020B0604020202020204" pitchFamily="34" charset="0"/>
            </a:endParaRPr>
          </a:p>
        </p:txBody>
      </p:sp>
      <p:pic>
        <p:nvPicPr>
          <p:cNvPr id="6"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http://www.skovde.se/globalassets/blockbilder/bilder/artikel_regionens-hus-01_abako-arkitektkontor.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32731" y="4969987"/>
            <a:ext cx="2887663" cy="16230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decentfilms.com/uploads/articles/modern-time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18569" y="2685371"/>
            <a:ext cx="2896705" cy="1351796"/>
          </a:xfrm>
          <a:prstGeom prst="rect">
            <a:avLst/>
          </a:prstGeom>
          <a:noFill/>
          <a:extLst>
            <a:ext uri="{909E8E84-426E-40DD-AFC4-6F175D3DCCD1}">
              <a14:hiddenFill xmlns:a14="http://schemas.microsoft.com/office/drawing/2010/main">
                <a:solidFill>
                  <a:srgbClr val="FFFFFF"/>
                </a:solidFill>
              </a14:hiddenFill>
            </a:ext>
          </a:extLst>
        </p:spPr>
      </p:pic>
      <p:sp>
        <p:nvSpPr>
          <p:cNvPr id="7" name="Rektangel 6"/>
          <p:cNvSpPr/>
          <p:nvPr/>
        </p:nvSpPr>
        <p:spPr>
          <a:xfrm>
            <a:off x="111072" y="2937465"/>
            <a:ext cx="8967020" cy="1384995"/>
          </a:xfrm>
          <a:prstGeom prst="rect">
            <a:avLst/>
          </a:prstGeom>
        </p:spPr>
        <p:txBody>
          <a:bodyPr wrap="square">
            <a:spAutoFit/>
          </a:bodyPr>
          <a:lstStyle/>
          <a:p>
            <a:r>
              <a:rPr lang="sv-SE" sz="2800" b="1" dirty="0" smtClean="0"/>
              <a:t>Den moderna, rationella, progressiva och effektiva organiseringen av  samhälle, arbete, kunskap och människor; utveckling och framsteg</a:t>
            </a:r>
            <a:endParaRPr lang="sv-SE" dirty="0"/>
          </a:p>
        </p:txBody>
      </p:sp>
    </p:spTree>
    <p:extLst>
      <p:ext uri="{BB962C8B-B14F-4D97-AF65-F5344CB8AC3E}">
        <p14:creationId xmlns:p14="http://schemas.microsoft.com/office/powerpoint/2010/main" val="17242448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ktangel 5"/>
          <p:cNvSpPr/>
          <p:nvPr/>
        </p:nvSpPr>
        <p:spPr>
          <a:xfrm>
            <a:off x="1178991" y="338198"/>
            <a:ext cx="11984558" cy="646331"/>
          </a:xfrm>
          <a:prstGeom prst="rect">
            <a:avLst/>
          </a:prstGeom>
        </p:spPr>
        <p:txBody>
          <a:bodyPr wrap="square">
            <a:spAutoFit/>
          </a:bodyPr>
          <a:lstStyle/>
          <a:p>
            <a:r>
              <a:rPr lang="sv-SE" sz="3600" b="1" dirty="0" smtClean="0"/>
              <a:t>Berättelsen om El Negro; minne och glömskan</a:t>
            </a:r>
            <a:endParaRPr lang="sv-SE" sz="3600" b="1" dirty="0"/>
          </a:p>
        </p:txBody>
      </p:sp>
      <p:pic>
        <p:nvPicPr>
          <p:cNvPr id="7" name="Picture 2" descr="postcard front and b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5808" y="1954026"/>
            <a:ext cx="6644085" cy="47275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Bildresultat för el negr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441" y="1954026"/>
            <a:ext cx="3346919" cy="4727524"/>
          </a:xfrm>
          <a:prstGeom prst="rect">
            <a:avLst/>
          </a:prstGeom>
          <a:noFill/>
          <a:extLst>
            <a:ext uri="{909E8E84-426E-40DD-AFC4-6F175D3DCCD1}">
              <a14:hiddenFill xmlns:a14="http://schemas.microsoft.com/office/drawing/2010/main">
                <a:solidFill>
                  <a:srgbClr val="FFFFFF"/>
                </a:solidFill>
              </a14:hiddenFill>
            </a:ext>
          </a:extLst>
        </p:spPr>
      </p:pic>
      <p:sp>
        <p:nvSpPr>
          <p:cNvPr id="10" name="textruta 9"/>
          <p:cNvSpPr txBox="1"/>
          <p:nvPr/>
        </p:nvSpPr>
        <p:spPr>
          <a:xfrm>
            <a:off x="207441" y="1307695"/>
            <a:ext cx="2338372" cy="646331"/>
          </a:xfrm>
          <a:prstGeom prst="rect">
            <a:avLst/>
          </a:prstGeom>
          <a:noFill/>
        </p:spPr>
        <p:txBody>
          <a:bodyPr wrap="square" rtlCol="0">
            <a:spAutoFit/>
          </a:bodyPr>
          <a:lstStyle/>
          <a:p>
            <a:r>
              <a:rPr lang="sv-SE" sz="3600" b="1" dirty="0" smtClean="0"/>
              <a:t>El Negro</a:t>
            </a:r>
            <a:endParaRPr lang="sv-SE" sz="3600" b="1" dirty="0"/>
          </a:p>
        </p:txBody>
      </p:sp>
      <p:pic>
        <p:nvPicPr>
          <p:cNvPr id="8" name="Picture 2" descr="http://www.vgregion.se/upload/Regionservice/image/regionservice_mail_sidfot.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58746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p:cNvSpPr txBox="1"/>
          <p:nvPr/>
        </p:nvSpPr>
        <p:spPr>
          <a:xfrm>
            <a:off x="5434319" y="2240635"/>
            <a:ext cx="7114715" cy="1077218"/>
          </a:xfrm>
          <a:prstGeom prst="rect">
            <a:avLst/>
          </a:prstGeom>
          <a:noFill/>
        </p:spPr>
        <p:txBody>
          <a:bodyPr wrap="square" rtlCol="0">
            <a:spAutoFit/>
          </a:bodyPr>
          <a:lstStyle/>
          <a:p>
            <a:r>
              <a:rPr lang="sv-SE" sz="3200" b="1" dirty="0" smtClean="0"/>
              <a:t>Flyktingen som budbärare av den dåliga nyheten</a:t>
            </a:r>
            <a:endParaRPr lang="sv-SE" sz="3200" b="1" dirty="0"/>
          </a:p>
        </p:txBody>
      </p:sp>
      <p:pic>
        <p:nvPicPr>
          <p:cNvPr id="3" name="Bildobjekt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501" y="1128713"/>
            <a:ext cx="5002871" cy="3699093"/>
          </a:xfrm>
          <a:prstGeom prst="rect">
            <a:avLst/>
          </a:prstGeom>
        </p:spPr>
      </p:pic>
      <p:pic>
        <p:nvPicPr>
          <p:cNvPr id="4"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96993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564" y="1702732"/>
            <a:ext cx="1598619" cy="2259245"/>
          </a:xfrm>
          <a:prstGeom prst="rect">
            <a:avLst/>
          </a:prstGeom>
        </p:spPr>
      </p:pic>
      <p:sp>
        <p:nvSpPr>
          <p:cNvPr id="5" name="Rektangel 4"/>
          <p:cNvSpPr/>
          <p:nvPr/>
        </p:nvSpPr>
        <p:spPr>
          <a:xfrm>
            <a:off x="2185988" y="2635884"/>
            <a:ext cx="6243637" cy="646331"/>
          </a:xfrm>
          <a:prstGeom prst="rect">
            <a:avLst/>
          </a:prstGeom>
        </p:spPr>
        <p:txBody>
          <a:bodyPr wrap="square">
            <a:spAutoFit/>
          </a:bodyPr>
          <a:lstStyle/>
          <a:p>
            <a:r>
              <a:rPr lang="sv-SE" dirty="0" err="1" smtClean="0">
                <a:solidFill>
                  <a:srgbClr val="333333"/>
                </a:solidFill>
              </a:rPr>
              <a:t>G</a:t>
            </a:r>
            <a:r>
              <a:rPr lang="sv-SE" b="1" dirty="0" err="1" smtClean="0">
                <a:solidFill>
                  <a:srgbClr val="333333"/>
                </a:solidFill>
              </a:rPr>
              <a:t>rievability</a:t>
            </a:r>
            <a:r>
              <a:rPr lang="sv-SE" b="1" dirty="0" smtClean="0">
                <a:solidFill>
                  <a:srgbClr val="333333"/>
                </a:solidFill>
              </a:rPr>
              <a:t>: Att sörja viss </a:t>
            </a:r>
            <a:r>
              <a:rPr lang="sv-SE" b="1" dirty="0" err="1" smtClean="0">
                <a:solidFill>
                  <a:srgbClr val="333333"/>
                </a:solidFill>
              </a:rPr>
              <a:t>rasifierade</a:t>
            </a:r>
            <a:r>
              <a:rPr lang="sv-SE" b="1" dirty="0" smtClean="0">
                <a:solidFill>
                  <a:srgbClr val="333333"/>
                </a:solidFill>
              </a:rPr>
              <a:t> personers död och inte andra</a:t>
            </a:r>
            <a:endParaRPr lang="sv-SE" b="1" dirty="0"/>
          </a:p>
        </p:txBody>
      </p:sp>
      <p:pic>
        <p:nvPicPr>
          <p:cNvPr id="3" name="Bildobjekt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8564" y="4281974"/>
            <a:ext cx="1724536" cy="2576026"/>
          </a:xfrm>
          <a:prstGeom prst="rect">
            <a:avLst/>
          </a:prstGeom>
        </p:spPr>
      </p:pic>
      <p:sp>
        <p:nvSpPr>
          <p:cNvPr id="6" name="Rektangel 5"/>
          <p:cNvSpPr/>
          <p:nvPr/>
        </p:nvSpPr>
        <p:spPr>
          <a:xfrm>
            <a:off x="2185988" y="5380672"/>
            <a:ext cx="6015038" cy="1200329"/>
          </a:xfrm>
          <a:prstGeom prst="rect">
            <a:avLst/>
          </a:prstGeom>
        </p:spPr>
        <p:txBody>
          <a:bodyPr wrap="square">
            <a:spAutoFit/>
          </a:bodyPr>
          <a:lstStyle/>
          <a:p>
            <a:r>
              <a:rPr lang="sv-SE" b="1" i="1" dirty="0" smtClean="0">
                <a:solidFill>
                  <a:srgbClr val="000000"/>
                </a:solidFill>
                <a:latin typeface="Arial" panose="020B0604020202020204" pitchFamily="34" charset="0"/>
              </a:rPr>
              <a:t>Homo </a:t>
            </a:r>
            <a:r>
              <a:rPr lang="sv-SE" b="1" i="1" dirty="0" err="1" smtClean="0">
                <a:solidFill>
                  <a:srgbClr val="000000"/>
                </a:solidFill>
                <a:latin typeface="Arial" panose="020B0604020202020204" pitchFamily="34" charset="0"/>
              </a:rPr>
              <a:t>sacer</a:t>
            </a:r>
            <a:r>
              <a:rPr lang="sv-SE" b="1" i="1" dirty="0" smtClean="0">
                <a:solidFill>
                  <a:srgbClr val="000000"/>
                </a:solidFill>
                <a:latin typeface="Arial" panose="020B0604020202020204" pitchFamily="34" charset="0"/>
              </a:rPr>
              <a:t>; </a:t>
            </a:r>
            <a:r>
              <a:rPr lang="sv-SE" b="1" dirty="0" smtClean="0">
                <a:solidFill>
                  <a:srgbClr val="000000"/>
                </a:solidFill>
                <a:latin typeface="Arial" panose="020B0604020202020204" pitchFamily="34" charset="0"/>
              </a:rPr>
              <a:t>människor utesluts från grundläggande mänskliga rättigheter och värdighet</a:t>
            </a:r>
          </a:p>
          <a:p>
            <a:endParaRPr lang="sv-SE" b="1" dirty="0" smtClean="0">
              <a:solidFill>
                <a:srgbClr val="000000"/>
              </a:solidFill>
              <a:latin typeface="Arial" panose="020B0604020202020204" pitchFamily="34" charset="0"/>
            </a:endParaRPr>
          </a:p>
          <a:p>
            <a:endParaRPr lang="sv-SE" dirty="0"/>
          </a:p>
        </p:txBody>
      </p:sp>
      <p:pic>
        <p:nvPicPr>
          <p:cNvPr id="7" name="Bildobjekt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8565" y="123128"/>
            <a:ext cx="2238886" cy="1259607"/>
          </a:xfrm>
          <a:prstGeom prst="rect">
            <a:avLst/>
          </a:prstGeom>
        </p:spPr>
      </p:pic>
      <p:sp>
        <p:nvSpPr>
          <p:cNvPr id="8" name="Rektangel 7"/>
          <p:cNvSpPr/>
          <p:nvPr/>
        </p:nvSpPr>
        <p:spPr>
          <a:xfrm>
            <a:off x="2761739" y="185856"/>
            <a:ext cx="5439288" cy="421654"/>
          </a:xfrm>
          <a:prstGeom prst="rect">
            <a:avLst/>
          </a:prstGeom>
        </p:spPr>
        <p:txBody>
          <a:bodyPr wrap="square">
            <a:spAutoFit/>
          </a:bodyPr>
          <a:lstStyle/>
          <a:p>
            <a:pPr>
              <a:lnSpc>
                <a:spcPct val="107000"/>
              </a:lnSpc>
              <a:spcAft>
                <a:spcPts val="800"/>
              </a:spcAft>
            </a:pPr>
            <a:r>
              <a:rPr lang="sv-SE" b="1" dirty="0" smtClean="0">
                <a:latin typeface="Calibri" panose="020F0502020204030204" pitchFamily="34" charset="0"/>
                <a:ea typeface="Calibri" panose="020F0502020204030204" pitchFamily="34" charset="0"/>
                <a:cs typeface="Arial" panose="020B0604020202020204" pitchFamily="34" charset="0"/>
              </a:rPr>
              <a:t>“</a:t>
            </a:r>
            <a:r>
              <a:rPr lang="sv-SE" sz="2000" b="1" dirty="0" smtClean="0">
                <a:ea typeface="Calibri" panose="020F0502020204030204" pitchFamily="34" charset="0"/>
                <a:cs typeface="Arial" panose="020B0604020202020204" pitchFamily="34" charset="0"/>
              </a:rPr>
              <a:t>flyktingen är … exkluderad ur mänskligheten”</a:t>
            </a:r>
          </a:p>
        </p:txBody>
      </p:sp>
      <p:pic>
        <p:nvPicPr>
          <p:cNvPr id="9" name="Bildobjekt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8429625" y="2235473"/>
            <a:ext cx="3186310" cy="1852612"/>
          </a:xfrm>
          <a:prstGeom prst="rect">
            <a:avLst/>
          </a:prstGeom>
        </p:spPr>
      </p:pic>
      <p:pic>
        <p:nvPicPr>
          <p:cNvPr id="2" name="Bildobjekt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10404" y="4672013"/>
            <a:ext cx="3105531" cy="2043112"/>
          </a:xfrm>
          <a:prstGeom prst="rect">
            <a:avLst/>
          </a:prstGeom>
        </p:spPr>
      </p:pic>
      <p:pic>
        <p:nvPicPr>
          <p:cNvPr id="3074" name="Picture 2" descr="مخالفان مهاجرت"/>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29625" y="137593"/>
            <a:ext cx="2986088" cy="167854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www.vgregion.se/upload/Regionservice/image/regionservice_mail_sidfot.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832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5957637" y="5212970"/>
            <a:ext cx="6343070" cy="1200329"/>
          </a:xfrm>
          <a:prstGeom prst="rect">
            <a:avLst/>
          </a:prstGeom>
        </p:spPr>
        <p:txBody>
          <a:bodyPr wrap="square">
            <a:spAutoFit/>
          </a:bodyPr>
          <a:lstStyle/>
          <a:p>
            <a:pPr marL="342900" indent="-342900">
              <a:buFont typeface="Arial" panose="020B0604020202020204" pitchFamily="34" charset="0"/>
              <a:buChar char="•"/>
            </a:pPr>
            <a:r>
              <a:rPr lang="sv-SE" sz="2400" b="1" dirty="0" smtClean="0">
                <a:ea typeface="Calibri" panose="020F0502020204030204" pitchFamily="34" charset="0"/>
              </a:rPr>
              <a:t>Hot mot mångfald, demokrati och jämlikhet</a:t>
            </a:r>
          </a:p>
          <a:p>
            <a:pPr marL="342900" indent="-342900">
              <a:buFont typeface="Arial" panose="020B0604020202020204" pitchFamily="34" charset="0"/>
              <a:buChar char="•"/>
            </a:pPr>
            <a:endParaRPr lang="sv-SE" sz="2400" b="1" dirty="0" smtClean="0">
              <a:ea typeface="Calibri" panose="020F0502020204030204" pitchFamily="34" charset="0"/>
            </a:endParaRPr>
          </a:p>
          <a:p>
            <a:pPr marL="342900" indent="-342900">
              <a:buFont typeface="Arial" panose="020B0604020202020204" pitchFamily="34" charset="0"/>
              <a:buChar char="•"/>
            </a:pPr>
            <a:r>
              <a:rPr lang="sv-SE" sz="2400" b="1" dirty="0">
                <a:solidFill>
                  <a:srgbClr val="333333"/>
                </a:solidFill>
                <a:ea typeface="Calibri" panose="020F0502020204030204" pitchFamily="34" charset="0"/>
              </a:rPr>
              <a:t>Normalisering av en höger populistisk </a:t>
            </a:r>
            <a:r>
              <a:rPr lang="sv-SE" sz="2400" b="1" dirty="0" smtClean="0">
                <a:solidFill>
                  <a:srgbClr val="333333"/>
                </a:solidFill>
                <a:ea typeface="Calibri" panose="020F0502020204030204" pitchFamily="34" charset="0"/>
              </a:rPr>
              <a:t>retorik</a:t>
            </a:r>
            <a:endParaRPr lang="sv-SE" sz="2400" b="1" dirty="0">
              <a:solidFill>
                <a:srgbClr val="333333"/>
              </a:solidFill>
              <a:ea typeface="Calibri" panose="020F0502020204030204" pitchFamily="34" charset="0"/>
            </a:endParaRPr>
          </a:p>
        </p:txBody>
      </p:sp>
      <p:pic>
        <p:nvPicPr>
          <p:cNvPr id="3" name="Bildobjekt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125" y="0"/>
            <a:ext cx="2677961" cy="1903863"/>
          </a:xfrm>
          <a:prstGeom prst="rect">
            <a:avLst/>
          </a:prstGeom>
        </p:spPr>
      </p:pic>
      <p:pic>
        <p:nvPicPr>
          <p:cNvPr id="5" name="Bildobjekt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556" y="0"/>
            <a:ext cx="6265283" cy="6932047"/>
          </a:xfrm>
          <a:prstGeom prst="rect">
            <a:avLst/>
          </a:prstGeom>
        </p:spPr>
      </p:pic>
      <p:pic>
        <p:nvPicPr>
          <p:cNvPr id="6" name="Bildobjekt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33569" y="1093549"/>
            <a:ext cx="5182181" cy="3454787"/>
          </a:xfrm>
          <a:prstGeom prst="rect">
            <a:avLst/>
          </a:prstGeom>
        </p:spPr>
      </p:pic>
      <p:sp>
        <p:nvSpPr>
          <p:cNvPr id="7" name="Rektangel 6"/>
          <p:cNvSpPr/>
          <p:nvPr/>
        </p:nvSpPr>
        <p:spPr>
          <a:xfrm>
            <a:off x="7404638" y="407494"/>
            <a:ext cx="3248838" cy="523220"/>
          </a:xfrm>
          <a:prstGeom prst="rect">
            <a:avLst/>
          </a:prstGeom>
        </p:spPr>
        <p:txBody>
          <a:bodyPr wrap="none">
            <a:spAutoFit/>
          </a:bodyPr>
          <a:lstStyle/>
          <a:p>
            <a:r>
              <a:rPr lang="sv-SE" sz="2800" b="1" dirty="0">
                <a:solidFill>
                  <a:srgbClr val="333333"/>
                </a:solidFill>
                <a:ea typeface="Calibri" panose="020F0502020204030204" pitchFamily="34" charset="0"/>
              </a:rPr>
              <a:t>Global </a:t>
            </a:r>
            <a:r>
              <a:rPr lang="sv-SE" sz="2800" b="1" dirty="0" err="1" smtClean="0">
                <a:solidFill>
                  <a:srgbClr val="333333"/>
                </a:solidFill>
                <a:ea typeface="Calibri" panose="020F0502020204030204" pitchFamily="34" charset="0"/>
              </a:rPr>
              <a:t>trumpifiering</a:t>
            </a:r>
            <a:endParaRPr lang="sv-SE" sz="2800" b="1" dirty="0">
              <a:solidFill>
                <a:srgbClr val="333333"/>
              </a:solidFill>
              <a:latin typeface="Times New Roman" panose="02020603050405020304" pitchFamily="18" charset="0"/>
              <a:ea typeface="Calibri" panose="020F0502020204030204" pitchFamily="34" charset="0"/>
            </a:endParaRPr>
          </a:p>
        </p:txBody>
      </p:sp>
      <p:pic>
        <p:nvPicPr>
          <p:cNvPr id="8" name="Picture 2" descr="http://www.vgregion.se/upload/Regionservice/image/regionservice_mail_sidfot.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08081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128704" y="1637399"/>
            <a:ext cx="5467984" cy="4579948"/>
          </a:xfrm>
          <a:prstGeom prst="rect">
            <a:avLst/>
          </a:prstGeom>
          <a:noFill/>
        </p:spPr>
      </p:pic>
      <p:sp>
        <p:nvSpPr>
          <p:cNvPr id="3" name="textruta 2"/>
          <p:cNvSpPr txBox="1"/>
          <p:nvPr/>
        </p:nvSpPr>
        <p:spPr>
          <a:xfrm>
            <a:off x="0" y="349239"/>
            <a:ext cx="11800114" cy="1077218"/>
          </a:xfrm>
          <a:prstGeom prst="rect">
            <a:avLst/>
          </a:prstGeom>
          <a:noFill/>
        </p:spPr>
        <p:txBody>
          <a:bodyPr wrap="square" rtlCol="0">
            <a:spAutoFit/>
          </a:bodyPr>
          <a:lstStyle/>
          <a:p>
            <a:r>
              <a:rPr lang="sv-SE" sz="3200" b="1" dirty="0" smtClean="0"/>
              <a:t>Avkolonialisering av socio-ekonomiska och socio-kulturella relationer </a:t>
            </a:r>
            <a:endParaRPr lang="sv-SE" sz="3200" b="1" dirty="0"/>
          </a:p>
        </p:txBody>
      </p:sp>
      <p:sp>
        <p:nvSpPr>
          <p:cNvPr id="4" name="textruta 3"/>
          <p:cNvSpPr txBox="1"/>
          <p:nvPr/>
        </p:nvSpPr>
        <p:spPr>
          <a:xfrm>
            <a:off x="6495266" y="6108165"/>
            <a:ext cx="6948261" cy="646331"/>
          </a:xfrm>
          <a:prstGeom prst="rect">
            <a:avLst/>
          </a:prstGeom>
          <a:noFill/>
        </p:spPr>
        <p:txBody>
          <a:bodyPr wrap="square" rtlCol="0">
            <a:spAutoFit/>
          </a:bodyPr>
          <a:lstStyle/>
          <a:p>
            <a:r>
              <a:rPr lang="sv-SE" sz="3600" b="1" dirty="0" smtClean="0"/>
              <a:t>Makt med; samorientering</a:t>
            </a:r>
            <a:endParaRPr lang="sv-SE" sz="3600" b="1" dirty="0"/>
          </a:p>
        </p:txBody>
      </p:sp>
      <p:sp>
        <p:nvSpPr>
          <p:cNvPr id="5" name="textruta 4"/>
          <p:cNvSpPr txBox="1"/>
          <p:nvPr/>
        </p:nvSpPr>
        <p:spPr>
          <a:xfrm>
            <a:off x="0" y="6150022"/>
            <a:ext cx="5469319" cy="707886"/>
          </a:xfrm>
          <a:prstGeom prst="rect">
            <a:avLst/>
          </a:prstGeom>
          <a:noFill/>
        </p:spPr>
        <p:txBody>
          <a:bodyPr wrap="square" rtlCol="0">
            <a:spAutoFit/>
          </a:bodyPr>
          <a:lstStyle/>
          <a:p>
            <a:r>
              <a:rPr lang="sv-SE" sz="4000" b="1" dirty="0" smtClean="0"/>
              <a:t>Makt över</a:t>
            </a:r>
            <a:endParaRPr lang="sv-SE" sz="4000" b="1" dirty="0"/>
          </a:p>
        </p:txBody>
      </p:sp>
      <p:pic>
        <p:nvPicPr>
          <p:cNvPr id="6" name="Bildobjekt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7365" y="1637399"/>
            <a:ext cx="5067907" cy="4057422"/>
          </a:xfrm>
          <a:prstGeom prst="rect">
            <a:avLst/>
          </a:prstGeom>
        </p:spPr>
      </p:pic>
      <p:pic>
        <p:nvPicPr>
          <p:cNvPr id="7" name="Bildobjekt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0569" y="1637399"/>
            <a:ext cx="4381500" cy="2628900"/>
          </a:xfrm>
          <a:prstGeom prst="rect">
            <a:avLst/>
          </a:prstGeom>
        </p:spPr>
      </p:pic>
    </p:spTree>
    <p:extLst>
      <p:ext uri="{BB962C8B-B14F-4D97-AF65-F5344CB8AC3E}">
        <p14:creationId xmlns:p14="http://schemas.microsoft.com/office/powerpoint/2010/main" val="9695753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p:cNvSpPr txBox="1"/>
          <p:nvPr/>
        </p:nvSpPr>
        <p:spPr>
          <a:xfrm>
            <a:off x="191387" y="797327"/>
            <a:ext cx="6471314" cy="1384995"/>
          </a:xfrm>
          <a:prstGeom prst="rect">
            <a:avLst/>
          </a:prstGeom>
          <a:noFill/>
        </p:spPr>
        <p:txBody>
          <a:bodyPr wrap="square" rtlCol="0">
            <a:spAutoFit/>
          </a:bodyPr>
          <a:lstStyle/>
          <a:p>
            <a:r>
              <a:rPr lang="sv-SE" sz="2800" b="1" dirty="0" smtClean="0"/>
              <a:t>Interkulturell dialog som verktyg; från policy till praktik</a:t>
            </a:r>
          </a:p>
          <a:p>
            <a:endParaRPr lang="sv-SE" sz="2800" b="1" dirty="0"/>
          </a:p>
        </p:txBody>
      </p:sp>
      <p:pic>
        <p:nvPicPr>
          <p:cNvPr id="3074" name="Picture 2" descr="Dialog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1313" y="178238"/>
            <a:ext cx="5552835" cy="3054060"/>
          </a:xfrm>
          <a:prstGeom prst="rect">
            <a:avLst/>
          </a:prstGeom>
          <a:noFill/>
          <a:extLst>
            <a:ext uri="{909E8E84-426E-40DD-AFC4-6F175D3DCCD1}">
              <a14:hiddenFill xmlns:a14="http://schemas.microsoft.com/office/drawing/2010/main">
                <a:solidFill>
                  <a:srgbClr val="FFFFFF"/>
                </a:solidFill>
              </a14:hiddenFill>
            </a:ext>
          </a:extLst>
        </p:spPr>
      </p:pic>
      <p:sp>
        <p:nvSpPr>
          <p:cNvPr id="3" name="Rektangel 2"/>
          <p:cNvSpPr/>
          <p:nvPr/>
        </p:nvSpPr>
        <p:spPr>
          <a:xfrm>
            <a:off x="627590" y="3403343"/>
            <a:ext cx="6311557" cy="707886"/>
          </a:xfrm>
          <a:prstGeom prst="rect">
            <a:avLst/>
          </a:prstGeom>
        </p:spPr>
        <p:txBody>
          <a:bodyPr wrap="square">
            <a:spAutoFit/>
          </a:bodyPr>
          <a:lstStyle/>
          <a:p>
            <a:r>
              <a:rPr lang="sv-SE" sz="4000" b="1" dirty="0"/>
              <a:t>Från VAD till HUR</a:t>
            </a:r>
          </a:p>
        </p:txBody>
      </p:sp>
      <p:pic>
        <p:nvPicPr>
          <p:cNvPr id="5"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51583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latshållare för innehåll 3" descr="Riksdagens talman Per Westerberg (M) ville inte dela ut pris till Timbuktu. TT Nyhetsbyrån"/>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915025" y="561146"/>
            <a:ext cx="5643562" cy="404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ubrik 1"/>
          <p:cNvSpPr txBox="1">
            <a:spLocks/>
          </p:cNvSpPr>
          <p:nvPr/>
        </p:nvSpPr>
        <p:spPr>
          <a:xfrm>
            <a:off x="5540324" y="5494284"/>
            <a:ext cx="7266039" cy="84935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2800" b="1" dirty="0" smtClean="0">
                <a:latin typeface="+mn-lt"/>
              </a:rPr>
              <a:t>Röst: förmåga att fritt och offentligt tala om sina intressen och angelägenheter </a:t>
            </a:r>
            <a:endParaRPr lang="sv-SE" sz="2800" b="1" dirty="0">
              <a:latin typeface="+mn-lt"/>
            </a:endParaRPr>
          </a:p>
        </p:txBody>
      </p:sp>
      <p:sp>
        <p:nvSpPr>
          <p:cNvPr id="4" name="Rubrik 1"/>
          <p:cNvSpPr txBox="1">
            <a:spLocks/>
          </p:cNvSpPr>
          <p:nvPr/>
        </p:nvSpPr>
        <p:spPr>
          <a:xfrm>
            <a:off x="2022712" y="561146"/>
            <a:ext cx="8305800" cy="58261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sv-SE" altLang="sv-SE" dirty="0"/>
          </a:p>
        </p:txBody>
      </p:sp>
      <p:pic>
        <p:nvPicPr>
          <p:cNvPr id="5" name="Bildobjekt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5024" y="1899729"/>
            <a:ext cx="2339562" cy="1666824"/>
          </a:xfrm>
          <a:prstGeom prst="rect">
            <a:avLst/>
          </a:prstGeom>
        </p:spPr>
      </p:pic>
      <p:pic>
        <p:nvPicPr>
          <p:cNvPr id="6" name="Bildobjekt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9338" y="-628651"/>
            <a:ext cx="3676651" cy="5514976"/>
          </a:xfrm>
          <a:prstGeom prst="rect">
            <a:avLst/>
          </a:prstGeom>
        </p:spPr>
      </p:pic>
      <p:sp>
        <p:nvSpPr>
          <p:cNvPr id="7" name="textruta 6"/>
          <p:cNvSpPr txBox="1"/>
          <p:nvPr/>
        </p:nvSpPr>
        <p:spPr>
          <a:xfrm>
            <a:off x="-44628" y="5234113"/>
            <a:ext cx="4970589" cy="1015663"/>
          </a:xfrm>
          <a:prstGeom prst="rect">
            <a:avLst/>
          </a:prstGeom>
          <a:noFill/>
        </p:spPr>
        <p:txBody>
          <a:bodyPr wrap="square" rtlCol="0">
            <a:spAutoFit/>
          </a:bodyPr>
          <a:lstStyle/>
          <a:p>
            <a:r>
              <a:rPr lang="sv-SE" sz="3600" b="1" dirty="0" smtClean="0"/>
              <a:t>Brus</a:t>
            </a:r>
            <a:r>
              <a:rPr lang="sv-SE" sz="3600" dirty="0" smtClean="0"/>
              <a:t>: </a:t>
            </a:r>
            <a:r>
              <a:rPr lang="sv-SE" sz="2400" b="1" dirty="0" smtClean="0"/>
              <a:t>bristande förmåga att göra sin berättelse gällande (subaltern)</a:t>
            </a:r>
            <a:endParaRPr lang="sv-SE" sz="2400" b="1" dirty="0"/>
          </a:p>
        </p:txBody>
      </p:sp>
      <p:pic>
        <p:nvPicPr>
          <p:cNvPr id="8" name="Picture 2" descr="http://www.vgregion.se/upload/Regionservice/image/regionservice_mail_sidfot.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82014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p:cNvSpPr txBox="1"/>
          <p:nvPr/>
        </p:nvSpPr>
        <p:spPr>
          <a:xfrm>
            <a:off x="0" y="3965839"/>
            <a:ext cx="6105832" cy="3539430"/>
          </a:xfrm>
          <a:prstGeom prst="rect">
            <a:avLst/>
          </a:prstGeom>
          <a:noFill/>
        </p:spPr>
        <p:txBody>
          <a:bodyPr wrap="square" rtlCol="0">
            <a:spAutoFit/>
          </a:bodyPr>
          <a:lstStyle/>
          <a:p>
            <a:pPr marL="457200" indent="-457200">
              <a:buFont typeface="Arial" panose="020B0604020202020204" pitchFamily="34" charset="0"/>
              <a:buChar char="•"/>
            </a:pPr>
            <a:r>
              <a:rPr lang="sv-SE" sz="2800" b="1" dirty="0" smtClean="0"/>
              <a:t>Fokus på det annorlunda</a:t>
            </a:r>
          </a:p>
          <a:p>
            <a:endParaRPr lang="sv-SE" sz="2800" b="1" dirty="0" smtClean="0"/>
          </a:p>
          <a:p>
            <a:pPr marL="457200" indent="-457200">
              <a:buFont typeface="Arial" panose="020B0604020202020204" pitchFamily="34" charset="0"/>
              <a:buChar char="•"/>
            </a:pPr>
            <a:r>
              <a:rPr lang="sv-SE" sz="2800" b="1" dirty="0"/>
              <a:t>Krav på </a:t>
            </a:r>
            <a:r>
              <a:rPr lang="sv-SE" sz="2800" b="1" dirty="0" smtClean="0"/>
              <a:t>anpassning</a:t>
            </a:r>
          </a:p>
          <a:p>
            <a:endParaRPr lang="sv-SE" sz="2800" b="1" dirty="0"/>
          </a:p>
          <a:p>
            <a:pPr marL="457200" indent="-457200">
              <a:buFont typeface="Arial" panose="020B0604020202020204" pitchFamily="34" charset="0"/>
              <a:buChar char="•"/>
            </a:pPr>
            <a:r>
              <a:rPr lang="sv-SE" sz="2800" b="1" dirty="0" smtClean="0"/>
              <a:t>Diskriminerande strukturerar </a:t>
            </a:r>
            <a:r>
              <a:rPr lang="sv-SE" sz="2800" b="1" dirty="0"/>
              <a:t>lämnas </a:t>
            </a:r>
            <a:r>
              <a:rPr lang="sv-SE" sz="2800" b="1" dirty="0" smtClean="0"/>
              <a:t>oberörda </a:t>
            </a:r>
          </a:p>
          <a:p>
            <a:pPr marL="457200" indent="-457200">
              <a:buFont typeface="Arial" panose="020B0604020202020204" pitchFamily="34" charset="0"/>
              <a:buChar char="•"/>
            </a:pPr>
            <a:endParaRPr lang="sv-SE" sz="2800" b="1" dirty="0"/>
          </a:p>
          <a:p>
            <a:pPr marL="457200" indent="-457200">
              <a:buFont typeface="Arial" panose="020B0604020202020204" pitchFamily="34" charset="0"/>
              <a:buChar char="•"/>
            </a:pPr>
            <a:endParaRPr lang="sv-SE" sz="2800" b="1" dirty="0"/>
          </a:p>
        </p:txBody>
      </p:sp>
      <p:pic>
        <p:nvPicPr>
          <p:cNvPr id="3" name="Picture 2" descr="Bildresultat för david klöck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681" y="661294"/>
            <a:ext cx="4929149" cy="2770634"/>
          </a:xfrm>
          <a:prstGeom prst="rect">
            <a:avLst/>
          </a:prstGeom>
          <a:noFill/>
          <a:extLst>
            <a:ext uri="{909E8E84-426E-40DD-AFC4-6F175D3DCCD1}">
              <a14:hiddenFill xmlns:a14="http://schemas.microsoft.com/office/drawing/2010/main">
                <a:solidFill>
                  <a:srgbClr val="FFFFFF"/>
                </a:solidFill>
              </a14:hiddenFill>
            </a:ext>
          </a:extLst>
        </p:spPr>
      </p:pic>
      <p:sp>
        <p:nvSpPr>
          <p:cNvPr id="6" name="textruta 5"/>
          <p:cNvSpPr txBox="1"/>
          <p:nvPr/>
        </p:nvSpPr>
        <p:spPr>
          <a:xfrm>
            <a:off x="12842799" y="10276993"/>
            <a:ext cx="345926" cy="1477328"/>
          </a:xfrm>
          <a:prstGeom prst="rect">
            <a:avLst/>
          </a:prstGeom>
          <a:noFill/>
        </p:spPr>
        <p:txBody>
          <a:bodyPr wrap="square" rtlCol="0">
            <a:spAutoFit/>
          </a:bodyPr>
          <a:lstStyle/>
          <a:p>
            <a:r>
              <a:rPr lang="sv-SE" dirty="0" err="1" smtClean="0"/>
              <a:t>Narmal</a:t>
            </a:r>
            <a:r>
              <a:rPr lang="sv-SE" dirty="0" smtClean="0"/>
              <a:t> </a:t>
            </a:r>
            <a:endParaRPr lang="sv-SE" dirty="0"/>
          </a:p>
        </p:txBody>
      </p:sp>
      <p:pic>
        <p:nvPicPr>
          <p:cNvPr id="8"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ktangel 6"/>
          <p:cNvSpPr/>
          <p:nvPr/>
        </p:nvSpPr>
        <p:spPr>
          <a:xfrm>
            <a:off x="6399084" y="4282868"/>
            <a:ext cx="5516190" cy="954107"/>
          </a:xfrm>
          <a:prstGeom prst="rect">
            <a:avLst/>
          </a:prstGeom>
        </p:spPr>
        <p:txBody>
          <a:bodyPr wrap="none">
            <a:spAutoFit/>
          </a:bodyPr>
          <a:lstStyle/>
          <a:p>
            <a:pPr marL="457200" indent="-457200">
              <a:buFont typeface="Arial" panose="020B0604020202020204" pitchFamily="34" charset="0"/>
              <a:buChar char="•"/>
            </a:pPr>
            <a:r>
              <a:rPr lang="sv-SE" sz="2800" b="1" dirty="0" smtClean="0"/>
              <a:t>Vem har makt att förändra</a:t>
            </a:r>
          </a:p>
          <a:p>
            <a:pPr marL="914400" lvl="1" indent="-457200">
              <a:buFont typeface="Arial" panose="020B0604020202020204" pitchFamily="34" charset="0"/>
              <a:buChar char="•"/>
            </a:pPr>
            <a:r>
              <a:rPr lang="sv-SE" sz="2800" b="1" dirty="0" smtClean="0"/>
              <a:t>Placera ansvaret på rätt plats </a:t>
            </a:r>
            <a:endParaRPr lang="sv-SE" sz="2800" b="1" dirty="0"/>
          </a:p>
        </p:txBody>
      </p:sp>
      <p:pic>
        <p:nvPicPr>
          <p:cNvPr id="4104" name="Picture 8" descr="Bildresultat för partiledardebat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9032" y="661294"/>
            <a:ext cx="4968784" cy="2767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5130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1" y="-172225"/>
            <a:ext cx="4143376" cy="2068446"/>
          </a:xfrm>
          <a:prstGeom prst="rect">
            <a:avLst/>
          </a:prstGeom>
        </p:spPr>
      </p:pic>
      <p:sp>
        <p:nvSpPr>
          <p:cNvPr id="6" name="textruta 5"/>
          <p:cNvSpPr txBox="1"/>
          <p:nvPr/>
        </p:nvSpPr>
        <p:spPr>
          <a:xfrm>
            <a:off x="88036" y="2036714"/>
            <a:ext cx="7355752" cy="2000548"/>
          </a:xfrm>
          <a:prstGeom prst="rect">
            <a:avLst/>
          </a:prstGeom>
          <a:noFill/>
        </p:spPr>
        <p:txBody>
          <a:bodyPr wrap="square" rtlCol="0">
            <a:spAutoFit/>
          </a:bodyPr>
          <a:lstStyle/>
          <a:p>
            <a:r>
              <a:rPr lang="sv-SE" sz="2400" b="1" dirty="0" smtClean="0"/>
              <a:t>Dominans</a:t>
            </a:r>
            <a:r>
              <a:rPr lang="sv-SE" b="1" dirty="0" smtClean="0"/>
              <a:t>: en social grupp låser maktrelationer till sin fördel</a:t>
            </a:r>
          </a:p>
          <a:p>
            <a:pPr marL="742950" lvl="1" indent="-285750">
              <a:buFont typeface="Arial" panose="020B0604020202020204" pitchFamily="34" charset="0"/>
              <a:buChar char="•"/>
            </a:pPr>
            <a:r>
              <a:rPr lang="sv-SE" sz="2000" b="1" dirty="0" smtClean="0"/>
              <a:t>social rörlighet blockerad</a:t>
            </a:r>
          </a:p>
          <a:p>
            <a:pPr marL="742950" lvl="1" indent="-285750">
              <a:buFont typeface="Arial" panose="020B0604020202020204" pitchFamily="34" charset="0"/>
              <a:buChar char="•"/>
            </a:pPr>
            <a:r>
              <a:rPr lang="sv-SE" sz="2000" b="1" dirty="0" smtClean="0"/>
              <a:t>Andra gruppers handlingsutrymme begränsa</a:t>
            </a:r>
          </a:p>
          <a:p>
            <a:pPr marL="800100" lvl="1" indent="-342900">
              <a:buFont typeface="Arial" panose="020B0604020202020204" pitchFamily="34" charset="0"/>
              <a:buChar char="•"/>
            </a:pPr>
            <a:r>
              <a:rPr lang="sv-SE" sz="2000" b="1" dirty="0" smtClean="0"/>
              <a:t>Krav på kontroll och inordning i maktrelationer (underkastelse) </a:t>
            </a:r>
          </a:p>
          <a:p>
            <a:pPr marL="800100" lvl="1" indent="-342900">
              <a:buFont typeface="Arial" panose="020B0604020202020204" pitchFamily="34" charset="0"/>
              <a:buChar char="•"/>
            </a:pPr>
            <a:r>
              <a:rPr lang="sv-SE" sz="2000" b="1" dirty="0"/>
              <a:t>G</a:t>
            </a:r>
            <a:r>
              <a:rPr lang="sv-SE" sz="2000" b="1" dirty="0" smtClean="0"/>
              <a:t>amla maktrelationer reproduceras </a:t>
            </a:r>
            <a:endParaRPr lang="sv-SE" sz="2000" b="1" dirty="0"/>
          </a:p>
        </p:txBody>
      </p:sp>
      <p:pic>
        <p:nvPicPr>
          <p:cNvPr id="8"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49478"/>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Bildresultat för equal right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92507" y="861998"/>
            <a:ext cx="3522541" cy="3442484"/>
          </a:xfrm>
          <a:prstGeom prst="rect">
            <a:avLst/>
          </a:prstGeom>
          <a:noFill/>
          <a:extLst>
            <a:ext uri="{909E8E84-426E-40DD-AFC4-6F175D3DCCD1}">
              <a14:hiddenFill xmlns:a14="http://schemas.microsoft.com/office/drawing/2010/main">
                <a:solidFill>
                  <a:srgbClr val="FFFFFF"/>
                </a:solidFill>
              </a14:hiddenFill>
            </a:ext>
          </a:extLst>
        </p:spPr>
      </p:pic>
      <p:sp>
        <p:nvSpPr>
          <p:cNvPr id="7" name="textruta 6"/>
          <p:cNvSpPr txBox="1"/>
          <p:nvPr/>
        </p:nvSpPr>
        <p:spPr>
          <a:xfrm>
            <a:off x="5957637" y="4525873"/>
            <a:ext cx="8889482" cy="1508105"/>
          </a:xfrm>
          <a:prstGeom prst="rect">
            <a:avLst/>
          </a:prstGeom>
          <a:noFill/>
        </p:spPr>
        <p:txBody>
          <a:bodyPr wrap="square" rtlCol="0">
            <a:spAutoFit/>
          </a:bodyPr>
          <a:lstStyle/>
          <a:p>
            <a:r>
              <a:rPr lang="sv-SE" sz="2000" b="1" dirty="0"/>
              <a:t>D</a:t>
            </a:r>
            <a:r>
              <a:rPr lang="sv-SE" sz="2000" b="1" dirty="0" smtClean="0"/>
              <a:t>ialogisk maktrelationer är</a:t>
            </a:r>
            <a:r>
              <a:rPr lang="sv-SE" dirty="0" smtClean="0"/>
              <a:t> </a:t>
            </a:r>
            <a:r>
              <a:rPr lang="sv-SE" b="1" dirty="0" smtClean="0"/>
              <a:t>föränderliga och öppna </a:t>
            </a:r>
          </a:p>
          <a:p>
            <a:pPr marL="285750" indent="-285750">
              <a:buFont typeface="Arial" panose="020B0604020202020204" pitchFamily="34" charset="0"/>
              <a:buChar char="•"/>
            </a:pPr>
            <a:r>
              <a:rPr lang="sv-SE" b="1" dirty="0" smtClean="0"/>
              <a:t>S</a:t>
            </a:r>
            <a:r>
              <a:rPr lang="sv-SE" sz="2400" b="1" dirty="0" smtClean="0"/>
              <a:t>ocial rörlighet är möjlig</a:t>
            </a:r>
          </a:p>
          <a:p>
            <a:pPr marL="342900" indent="-342900">
              <a:buFont typeface="Arial" panose="020B0604020202020204" pitchFamily="34" charset="0"/>
              <a:buChar char="•"/>
            </a:pPr>
            <a:r>
              <a:rPr lang="sv-SE" sz="2400" b="1" dirty="0" smtClean="0"/>
              <a:t>Handlingsutrymme för alla</a:t>
            </a:r>
          </a:p>
          <a:p>
            <a:pPr marL="342900" indent="-342900">
              <a:buFont typeface="Arial" panose="020B0604020202020204" pitchFamily="34" charset="0"/>
              <a:buChar char="•"/>
            </a:pPr>
            <a:r>
              <a:rPr lang="sv-SE" sz="2400" b="1" dirty="0" smtClean="0"/>
              <a:t>Nya maktrelationer uppstår</a:t>
            </a:r>
            <a:endParaRPr lang="sv-SE" sz="2400" b="1" dirty="0"/>
          </a:p>
        </p:txBody>
      </p:sp>
    </p:spTree>
    <p:extLst>
      <p:ext uri="{BB962C8B-B14F-4D97-AF65-F5344CB8AC3E}">
        <p14:creationId xmlns:p14="http://schemas.microsoft.com/office/powerpoint/2010/main" val="39224668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4.bp.blogspot.com/-8hb9w8mVJxw/VVjamxnqS5I/AAAAAAAAdB8/AA56RyT2n2A/s1600/african%2Bdiversit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7741" y="1438126"/>
            <a:ext cx="6786563" cy="2928814"/>
          </a:xfrm>
          <a:prstGeom prst="rect">
            <a:avLst/>
          </a:prstGeom>
          <a:noFill/>
          <a:extLst>
            <a:ext uri="{909E8E84-426E-40DD-AFC4-6F175D3DCCD1}">
              <a14:hiddenFill xmlns:a14="http://schemas.microsoft.com/office/drawing/2010/main">
                <a:solidFill>
                  <a:srgbClr val="FFFFFF"/>
                </a:solidFill>
              </a14:hiddenFill>
            </a:ext>
          </a:extLst>
        </p:spPr>
      </p:pic>
      <p:pic>
        <p:nvPicPr>
          <p:cNvPr id="4" name="Bildobjekt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050" y="1438126"/>
            <a:ext cx="2427748" cy="3507526"/>
          </a:xfrm>
          <a:prstGeom prst="rect">
            <a:avLst/>
          </a:prstGeom>
        </p:spPr>
      </p:pic>
      <p:sp>
        <p:nvSpPr>
          <p:cNvPr id="5" name="textruta 4"/>
          <p:cNvSpPr txBox="1"/>
          <p:nvPr/>
        </p:nvSpPr>
        <p:spPr>
          <a:xfrm>
            <a:off x="6651018" y="5310127"/>
            <a:ext cx="5271711" cy="584775"/>
          </a:xfrm>
          <a:prstGeom prst="rect">
            <a:avLst/>
          </a:prstGeom>
          <a:noFill/>
        </p:spPr>
        <p:txBody>
          <a:bodyPr wrap="square" rtlCol="0">
            <a:spAutoFit/>
          </a:bodyPr>
          <a:lstStyle/>
          <a:p>
            <a:r>
              <a:rPr lang="sv-SE" sz="3200" b="1" dirty="0" smtClean="0"/>
              <a:t>Det intersektionella kraven</a:t>
            </a:r>
            <a:endParaRPr lang="sv-SE" sz="3200" b="1" dirty="0"/>
          </a:p>
        </p:txBody>
      </p:sp>
      <p:sp>
        <p:nvSpPr>
          <p:cNvPr id="6" name="textruta 5"/>
          <p:cNvSpPr txBox="1"/>
          <p:nvPr/>
        </p:nvSpPr>
        <p:spPr>
          <a:xfrm>
            <a:off x="128126" y="139237"/>
            <a:ext cx="10966869" cy="769441"/>
          </a:xfrm>
          <a:prstGeom prst="rect">
            <a:avLst/>
          </a:prstGeom>
          <a:noFill/>
        </p:spPr>
        <p:txBody>
          <a:bodyPr wrap="square" rtlCol="0">
            <a:spAutoFit/>
          </a:bodyPr>
          <a:lstStyle/>
          <a:p>
            <a:r>
              <a:rPr lang="sv-SE" sz="4400" b="1" dirty="0" smtClean="0"/>
              <a:t>Kulturella olikheter som grund för dialog</a:t>
            </a:r>
            <a:endParaRPr lang="sv-SE" sz="4400" b="1" dirty="0"/>
          </a:p>
        </p:txBody>
      </p:sp>
      <p:sp>
        <p:nvSpPr>
          <p:cNvPr id="7" name="textruta 6"/>
          <p:cNvSpPr txBox="1"/>
          <p:nvPr/>
        </p:nvSpPr>
        <p:spPr>
          <a:xfrm>
            <a:off x="296986" y="5310128"/>
            <a:ext cx="5334000" cy="584775"/>
          </a:xfrm>
          <a:prstGeom prst="rect">
            <a:avLst/>
          </a:prstGeom>
          <a:noFill/>
        </p:spPr>
        <p:txBody>
          <a:bodyPr wrap="square" rtlCol="0">
            <a:spAutoFit/>
          </a:bodyPr>
          <a:lstStyle/>
          <a:p>
            <a:r>
              <a:rPr lang="sv-SE" sz="3200" b="1" dirty="0" smtClean="0"/>
              <a:t>Det maskulina imperativet</a:t>
            </a:r>
            <a:endParaRPr lang="sv-SE" sz="3200" b="1" dirty="0"/>
          </a:p>
        </p:txBody>
      </p:sp>
    </p:spTree>
    <p:extLst>
      <p:ext uri="{BB962C8B-B14F-4D97-AF65-F5344CB8AC3E}">
        <p14:creationId xmlns:p14="http://schemas.microsoft.com/office/powerpoint/2010/main" val="9672458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65266"/>
            <a:ext cx="3350453" cy="4432168"/>
          </a:xfrm>
          <a:prstGeom prst="rect">
            <a:avLst/>
          </a:prstGeom>
        </p:spPr>
      </p:pic>
      <p:sp>
        <p:nvSpPr>
          <p:cNvPr id="3" name="Rektangel 2"/>
          <p:cNvSpPr/>
          <p:nvPr/>
        </p:nvSpPr>
        <p:spPr>
          <a:xfrm>
            <a:off x="3350453" y="4034824"/>
            <a:ext cx="9300219" cy="3108543"/>
          </a:xfrm>
          <a:prstGeom prst="rect">
            <a:avLst/>
          </a:prstGeom>
        </p:spPr>
        <p:txBody>
          <a:bodyPr wrap="square">
            <a:spAutoFit/>
          </a:bodyPr>
          <a:lstStyle/>
          <a:p>
            <a:endParaRPr lang="sv-SE" sz="2800" b="1" dirty="0" smtClean="0">
              <a:latin typeface="Times New Roman" panose="02020603050405020304" pitchFamily="18" charset="0"/>
              <a:ea typeface="Calibri" panose="020F0502020204030204" pitchFamily="34" charset="0"/>
            </a:endParaRPr>
          </a:p>
          <a:p>
            <a:pPr marL="457200" indent="-457200">
              <a:buFont typeface="Arial" panose="020B0604020202020204" pitchFamily="34" charset="0"/>
              <a:buChar char="•"/>
            </a:pPr>
            <a:r>
              <a:rPr lang="sv-SE" sz="2800" b="1" dirty="0" smtClean="0">
                <a:ea typeface="Calibri" panose="020F0502020204030204" pitchFamily="34" charset="0"/>
              </a:rPr>
              <a:t>Allas intresse, perspektiv och livserfarenheter är lika viktiga</a:t>
            </a:r>
          </a:p>
          <a:p>
            <a:pPr marL="457200" indent="-457200">
              <a:buFont typeface="Arial" panose="020B0604020202020204" pitchFamily="34" charset="0"/>
              <a:buChar char="•"/>
            </a:pPr>
            <a:r>
              <a:rPr lang="sv-SE" sz="2800" b="1" dirty="0" smtClean="0">
                <a:ea typeface="Calibri" panose="020F0502020204030204" pitchFamily="34" charset="0"/>
              </a:rPr>
              <a:t>Praktisk frihet som handlingsutrymme</a:t>
            </a:r>
            <a:endParaRPr lang="sv-SE" sz="2800" b="1" dirty="0">
              <a:ea typeface="Calibri" panose="020F0502020204030204" pitchFamily="34" charset="0"/>
            </a:endParaRPr>
          </a:p>
          <a:p>
            <a:pPr marL="457200" indent="-457200">
              <a:buFont typeface="Arial" panose="020B0604020202020204" pitchFamily="34" charset="0"/>
              <a:buChar char="•"/>
            </a:pPr>
            <a:r>
              <a:rPr lang="sv-SE" sz="2800" b="1" dirty="0" smtClean="0">
                <a:ea typeface="Calibri" panose="020F0502020204030204" pitchFamily="34" charset="0"/>
              </a:rPr>
              <a:t>En ny gemenskap genom delaktighet och egenmakt</a:t>
            </a:r>
            <a:endParaRPr lang="sv-SE" sz="2800" b="1" dirty="0">
              <a:ea typeface="Calibri" panose="020F0502020204030204" pitchFamily="34" charset="0"/>
            </a:endParaRPr>
          </a:p>
          <a:p>
            <a:pPr marL="457200" indent="-457200">
              <a:buFont typeface="Arial" panose="020B0604020202020204" pitchFamily="34" charset="0"/>
              <a:buChar char="•"/>
            </a:pPr>
            <a:r>
              <a:rPr lang="sv-SE" sz="2800" b="1" dirty="0" smtClean="0">
                <a:ea typeface="Calibri" panose="020F0502020204030204" pitchFamily="34" charset="0"/>
              </a:rPr>
              <a:t>En öppen ramberättelse om Sverige</a:t>
            </a:r>
          </a:p>
          <a:p>
            <a:endParaRPr lang="sv-SE" sz="2800" b="1" dirty="0">
              <a:ea typeface="Calibri" panose="020F0502020204030204" pitchFamily="34" charset="0"/>
            </a:endParaRPr>
          </a:p>
        </p:txBody>
      </p:sp>
      <p:sp>
        <p:nvSpPr>
          <p:cNvPr id="4" name="Rektangel 3"/>
          <p:cNvSpPr/>
          <p:nvPr/>
        </p:nvSpPr>
        <p:spPr>
          <a:xfrm>
            <a:off x="0" y="5250542"/>
            <a:ext cx="3732709" cy="338554"/>
          </a:xfrm>
          <a:prstGeom prst="rect">
            <a:avLst/>
          </a:prstGeom>
        </p:spPr>
        <p:txBody>
          <a:bodyPr wrap="square">
            <a:spAutoFit/>
          </a:bodyPr>
          <a:lstStyle/>
          <a:p>
            <a:r>
              <a:rPr lang="sv-SE" sz="1600" b="1" dirty="0" smtClean="0">
                <a:latin typeface="Times New Roman" panose="02020603050405020304" pitchFamily="18" charset="0"/>
                <a:ea typeface="Calibri" panose="020F0502020204030204" pitchFamily="34" charset="0"/>
              </a:rPr>
              <a:t>Frihet som monument</a:t>
            </a:r>
            <a:endParaRPr lang="sv-SE" sz="1600" b="1" dirty="0">
              <a:latin typeface="Times New Roman" panose="02020603050405020304" pitchFamily="18" charset="0"/>
              <a:ea typeface="Calibri" panose="020F0502020204030204" pitchFamily="34" charset="0"/>
            </a:endParaRPr>
          </a:p>
        </p:txBody>
      </p:sp>
      <p:pic>
        <p:nvPicPr>
          <p:cNvPr id="5"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latshållare för innehåll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0191" y="222609"/>
            <a:ext cx="3581708" cy="4320237"/>
          </a:xfrm>
          <a:prstGeom prst="rect">
            <a:avLst/>
          </a:prstGeom>
        </p:spPr>
      </p:pic>
    </p:spTree>
    <p:extLst>
      <p:ext uri="{BB962C8B-B14F-4D97-AF65-F5344CB8AC3E}">
        <p14:creationId xmlns:p14="http://schemas.microsoft.com/office/powerpoint/2010/main" val="41599660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7129" y="341487"/>
            <a:ext cx="3522627" cy="1981845"/>
          </a:xfrm>
          <a:prstGeom prst="rect">
            <a:avLst/>
          </a:prstGeom>
        </p:spPr>
      </p:pic>
      <p:pic>
        <p:nvPicPr>
          <p:cNvPr id="3"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iquid Fear (0745636802) cover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950" y="1332409"/>
            <a:ext cx="1545475" cy="2421245"/>
          </a:xfrm>
          <a:prstGeom prst="rect">
            <a:avLst/>
          </a:prstGeom>
          <a:noFill/>
          <a:extLst>
            <a:ext uri="{909E8E84-426E-40DD-AFC4-6F175D3DCCD1}">
              <a14:hiddenFill xmlns:a14="http://schemas.microsoft.com/office/drawing/2010/main">
                <a:solidFill>
                  <a:srgbClr val="FFFFFF"/>
                </a:solidFill>
              </a14:hiddenFill>
            </a:ext>
          </a:extLst>
        </p:spPr>
      </p:pic>
      <p:sp>
        <p:nvSpPr>
          <p:cNvPr id="5" name="textruta 4"/>
          <p:cNvSpPr txBox="1"/>
          <p:nvPr/>
        </p:nvSpPr>
        <p:spPr>
          <a:xfrm>
            <a:off x="8059979" y="2586160"/>
            <a:ext cx="3471864" cy="1815882"/>
          </a:xfrm>
          <a:prstGeom prst="rect">
            <a:avLst/>
          </a:prstGeom>
          <a:noFill/>
        </p:spPr>
        <p:txBody>
          <a:bodyPr wrap="square" rtlCol="0">
            <a:spAutoFit/>
          </a:bodyPr>
          <a:lstStyle/>
          <a:p>
            <a:r>
              <a:rPr lang="sv-SE" sz="2000" b="1" dirty="0">
                <a:solidFill>
                  <a:srgbClr val="000000"/>
                </a:solidFill>
                <a:latin typeface="Arial" panose="020B0604020202020204" pitchFamily="34" charset="0"/>
              </a:rPr>
              <a:t>Förståelse genom dialog; </a:t>
            </a:r>
          </a:p>
          <a:p>
            <a:pPr marL="742950" lvl="1" indent="-285750">
              <a:buFont typeface="Arial" panose="020B0604020202020204" pitchFamily="34" charset="0"/>
              <a:buChar char="•"/>
            </a:pPr>
            <a:r>
              <a:rPr lang="sv-SE" sz="2000" b="1" dirty="0" smtClean="0">
                <a:solidFill>
                  <a:srgbClr val="000000"/>
                </a:solidFill>
                <a:latin typeface="Arial" panose="020B0604020202020204" pitchFamily="34" charset="0"/>
              </a:rPr>
              <a:t>Arenor och röster</a:t>
            </a:r>
            <a:endParaRPr lang="sv-SE" sz="2000" b="1" dirty="0">
              <a:solidFill>
                <a:srgbClr val="000000"/>
              </a:solidFill>
              <a:latin typeface="Arial" panose="020B0604020202020204" pitchFamily="34" charset="0"/>
            </a:endParaRPr>
          </a:p>
          <a:p>
            <a:endParaRPr lang="sv-SE" sz="3600" b="1" dirty="0">
              <a:solidFill>
                <a:srgbClr val="000000"/>
              </a:solidFill>
              <a:latin typeface="Arial" panose="020B0604020202020204" pitchFamily="34" charset="0"/>
            </a:endParaRPr>
          </a:p>
          <a:p>
            <a:endParaRPr lang="sv-SE" sz="3600" dirty="0"/>
          </a:p>
        </p:txBody>
      </p:sp>
      <p:sp>
        <p:nvSpPr>
          <p:cNvPr id="7" name="Rektangel 6"/>
          <p:cNvSpPr/>
          <p:nvPr/>
        </p:nvSpPr>
        <p:spPr>
          <a:xfrm>
            <a:off x="0" y="329597"/>
            <a:ext cx="5099473" cy="523220"/>
          </a:xfrm>
          <a:prstGeom prst="rect">
            <a:avLst/>
          </a:prstGeom>
        </p:spPr>
        <p:txBody>
          <a:bodyPr wrap="none">
            <a:spAutoFit/>
          </a:bodyPr>
          <a:lstStyle/>
          <a:p>
            <a:r>
              <a:rPr lang="en-US" sz="2800" b="1" dirty="0">
                <a:solidFill>
                  <a:srgbClr val="000000"/>
                </a:solidFill>
                <a:latin typeface="Linux Libertine"/>
              </a:rPr>
              <a:t>Nothing to fear but fear itself</a:t>
            </a:r>
            <a:endParaRPr lang="en-US" sz="2800" b="1" i="0" dirty="0">
              <a:solidFill>
                <a:srgbClr val="000000"/>
              </a:solidFill>
              <a:effectLst/>
              <a:latin typeface="Linux Libertine"/>
            </a:endParaRPr>
          </a:p>
        </p:txBody>
      </p:sp>
      <p:sp>
        <p:nvSpPr>
          <p:cNvPr id="8" name="textruta 7"/>
          <p:cNvSpPr txBox="1"/>
          <p:nvPr/>
        </p:nvSpPr>
        <p:spPr>
          <a:xfrm>
            <a:off x="128588" y="4086461"/>
            <a:ext cx="6257925" cy="1754326"/>
          </a:xfrm>
          <a:prstGeom prst="rect">
            <a:avLst/>
          </a:prstGeom>
          <a:noFill/>
        </p:spPr>
        <p:txBody>
          <a:bodyPr wrap="square" rtlCol="0">
            <a:spAutoFit/>
          </a:bodyPr>
          <a:lstStyle/>
          <a:p>
            <a:r>
              <a:rPr lang="sv-SE" b="1" dirty="0" smtClean="0"/>
              <a:t>Rädslan är som värst när den är diffus, utspridd, oklar, frisläppt, oförankrad, fri flytande, utan adress eller orsak; när den jagar oss utan rim och reson, när saker som vi måste vara rädda för kan skymta överallt men ingenstans att se. Rädsla är namnet på vår osäkerhet; på vår okunskap om hotet och vad vi kan göra för att stoppa det. </a:t>
            </a:r>
            <a:endParaRPr lang="sv-SE" b="1" dirty="0"/>
          </a:p>
        </p:txBody>
      </p:sp>
      <p:sp>
        <p:nvSpPr>
          <p:cNvPr id="9" name="Rektangel 8"/>
          <p:cNvSpPr/>
          <p:nvPr/>
        </p:nvSpPr>
        <p:spPr>
          <a:xfrm>
            <a:off x="213491" y="6334146"/>
            <a:ext cx="6955622" cy="369332"/>
          </a:xfrm>
          <a:prstGeom prst="rect">
            <a:avLst/>
          </a:prstGeom>
        </p:spPr>
        <p:txBody>
          <a:bodyPr wrap="none">
            <a:spAutoFit/>
          </a:bodyPr>
          <a:lstStyle/>
          <a:p>
            <a:r>
              <a:rPr lang="sv-SE" b="1" dirty="0" smtClean="0"/>
              <a:t>Det moderna löftet om  kontroll och autonomi ledde till sårbarheten </a:t>
            </a:r>
            <a:endParaRPr lang="sv-SE" b="1" dirty="0"/>
          </a:p>
        </p:txBody>
      </p:sp>
      <p:pic>
        <p:nvPicPr>
          <p:cNvPr id="2050" name="Picture 2" descr="مجمسه دختر شجاع، بخشی از جنبش مبارزه با نابرابری جنسیتی است"/>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9113" y="4002433"/>
            <a:ext cx="4060797" cy="2701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79326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0" y="1653665"/>
            <a:ext cx="11672887" cy="5224122"/>
          </a:xfrm>
          <a:prstGeom prst="rect">
            <a:avLst/>
          </a:prstGeom>
        </p:spPr>
        <p:txBody>
          <a:bodyPr wrap="square">
            <a:spAutoFit/>
          </a:bodyPr>
          <a:lstStyle/>
          <a:p>
            <a:pPr>
              <a:lnSpc>
                <a:spcPct val="94000"/>
              </a:lnSpc>
            </a:pPr>
            <a:endParaRPr lang="sv-SE" altLang="sv-SE" sz="2800" b="1" dirty="0"/>
          </a:p>
          <a:p>
            <a:pPr lvl="1">
              <a:lnSpc>
                <a:spcPct val="94000"/>
              </a:lnSpc>
            </a:pPr>
            <a:r>
              <a:rPr lang="sv-SE" altLang="sv-SE" sz="2800" b="1" dirty="0">
                <a:ea typeface="ＭＳ Ｐゴシック" panose="020B0600070205080204" pitchFamily="34" charset="-128"/>
              </a:rPr>
              <a:t>D</a:t>
            </a:r>
            <a:r>
              <a:rPr lang="sv-SE" altLang="sv-SE" sz="2800" b="1" dirty="0" smtClean="0">
                <a:ea typeface="ＭＳ Ｐゴシック" panose="020B0600070205080204" pitchFamily="34" charset="-128"/>
              </a:rPr>
              <a:t>iskriminering </a:t>
            </a:r>
            <a:r>
              <a:rPr lang="sv-SE" altLang="sv-SE" sz="2800" b="1" dirty="0">
                <a:ea typeface="ＭＳ Ｐゴシック" panose="020B0600070205080204" pitchFamily="34" charset="-128"/>
              </a:rPr>
              <a:t>	</a:t>
            </a:r>
            <a:r>
              <a:rPr lang="sv-SE" altLang="sv-SE" sz="2800" b="1" dirty="0" smtClean="0">
                <a:ea typeface="ＭＳ Ｐゴシック" panose="020B0600070205080204" pitchFamily="34" charset="-128"/>
              </a:rPr>
              <a:t>				Ett </a:t>
            </a:r>
            <a:r>
              <a:rPr lang="sv-SE" altLang="sv-SE" sz="2800" b="1" dirty="0">
                <a:ea typeface="ＭＳ Ｐゴシック" panose="020B0600070205080204" pitchFamily="34" charset="-128"/>
              </a:rPr>
              <a:t>maktperspektiv</a:t>
            </a:r>
          </a:p>
          <a:p>
            <a:pPr lvl="1">
              <a:lnSpc>
                <a:spcPct val="94000"/>
              </a:lnSpc>
            </a:pPr>
            <a:endParaRPr lang="sv-SE" altLang="sv-SE" sz="2800" b="1" dirty="0">
              <a:ea typeface="ＭＳ Ｐゴシック" panose="020B0600070205080204" pitchFamily="34" charset="-128"/>
            </a:endParaRPr>
          </a:p>
          <a:p>
            <a:pPr lvl="1">
              <a:lnSpc>
                <a:spcPct val="101000"/>
              </a:lnSpc>
            </a:pPr>
            <a:r>
              <a:rPr lang="sv-SE" altLang="sv-SE" sz="2800" b="1" dirty="0" smtClean="0">
                <a:ea typeface="ＭＳ Ｐゴシック" panose="020B0600070205080204" pitchFamily="34" charset="-128"/>
              </a:rPr>
              <a:t>Jämställdhetsintegrering</a:t>
            </a:r>
            <a:r>
              <a:rPr lang="sv-SE" altLang="sv-SE" sz="2800" b="1" dirty="0">
                <a:ea typeface="ＭＳ Ｐゴシック" panose="020B0600070205080204" pitchFamily="34" charset="-128"/>
              </a:rPr>
              <a:t>		</a:t>
            </a:r>
            <a:r>
              <a:rPr lang="sv-SE" altLang="sv-SE" sz="2800" b="1" dirty="0" smtClean="0">
                <a:ea typeface="ＭＳ Ｐゴシック" panose="020B0600070205080204" pitchFamily="34" charset="-128"/>
              </a:rPr>
              <a:t>	Ett </a:t>
            </a:r>
            <a:r>
              <a:rPr lang="sv-SE" altLang="sv-SE" sz="2800" b="1" dirty="0" err="1">
                <a:ea typeface="ＭＳ Ｐゴシック" panose="020B0600070205080204" pitchFamily="34" charset="-128"/>
              </a:rPr>
              <a:t>intersektionellt</a:t>
            </a:r>
            <a:r>
              <a:rPr lang="sv-SE" altLang="sv-SE" sz="2800" b="1" dirty="0">
                <a:ea typeface="ＭＳ Ｐゴシック" panose="020B0600070205080204" pitchFamily="34" charset="-128"/>
              </a:rPr>
              <a:t> perspektiv</a:t>
            </a:r>
          </a:p>
          <a:p>
            <a:pPr lvl="1">
              <a:lnSpc>
                <a:spcPct val="101000"/>
              </a:lnSpc>
            </a:pPr>
            <a:endParaRPr lang="sv-SE" altLang="sv-SE" sz="2800" b="1" dirty="0">
              <a:ea typeface="ＭＳ Ｐゴシック" panose="020B0600070205080204" pitchFamily="34" charset="-128"/>
            </a:endParaRPr>
          </a:p>
          <a:p>
            <a:pPr lvl="1">
              <a:lnSpc>
                <a:spcPct val="101000"/>
              </a:lnSpc>
            </a:pPr>
            <a:r>
              <a:rPr lang="sv-SE" altLang="sv-SE" sz="2800" b="1" dirty="0">
                <a:ea typeface="ＭＳ Ｐゴシック" panose="020B0600070205080204" pitchFamily="34" charset="-128"/>
              </a:rPr>
              <a:t>Jämlikhet 				</a:t>
            </a:r>
            <a:r>
              <a:rPr lang="sv-SE" altLang="sv-SE" sz="2800" b="1" dirty="0" smtClean="0">
                <a:ea typeface="ＭＳ Ｐゴシック" panose="020B0600070205080204" pitchFamily="34" charset="-128"/>
              </a:rPr>
              <a:t>	Ett </a:t>
            </a:r>
            <a:r>
              <a:rPr lang="sv-SE" altLang="sv-SE" sz="2800" b="1" dirty="0">
                <a:ea typeface="ＭＳ Ｐゴシック" panose="020B0600070205080204" pitchFamily="34" charset="-128"/>
              </a:rPr>
              <a:t>interkulturellt perspektiv</a:t>
            </a:r>
          </a:p>
          <a:p>
            <a:pPr lvl="1">
              <a:lnSpc>
                <a:spcPct val="101000"/>
              </a:lnSpc>
            </a:pPr>
            <a:endParaRPr lang="sv-SE" altLang="sv-SE" sz="2800" b="1" dirty="0">
              <a:ea typeface="ＭＳ Ｐゴシック" panose="020B0600070205080204" pitchFamily="34" charset="-128"/>
            </a:endParaRPr>
          </a:p>
          <a:p>
            <a:pPr lvl="1">
              <a:lnSpc>
                <a:spcPct val="101000"/>
              </a:lnSpc>
            </a:pPr>
            <a:r>
              <a:rPr lang="sv-SE" altLang="sv-SE" sz="2800" b="1" dirty="0">
                <a:ea typeface="ＭＳ Ｐゴシック" panose="020B0600070205080204" pitchFamily="34" charset="-128"/>
              </a:rPr>
              <a:t>Nationella </a:t>
            </a:r>
            <a:r>
              <a:rPr lang="sv-SE" altLang="sv-SE" sz="2800" b="1" dirty="0" smtClean="0">
                <a:ea typeface="ＭＳ Ｐゴシック" panose="020B0600070205080204" pitchFamily="34" charset="-128"/>
              </a:rPr>
              <a:t>minoriteter </a:t>
            </a:r>
            <a:r>
              <a:rPr lang="sv-SE" altLang="sv-SE" sz="2800" b="1" dirty="0">
                <a:ea typeface="ＭＳ Ｐゴシック" panose="020B0600070205080204" pitchFamily="34" charset="-128"/>
              </a:rPr>
              <a:t>		</a:t>
            </a:r>
            <a:r>
              <a:rPr lang="sv-SE" altLang="sv-SE" sz="2800" b="1" dirty="0" smtClean="0">
                <a:ea typeface="ＭＳ Ｐゴシック" panose="020B0600070205080204" pitchFamily="34" charset="-128"/>
              </a:rPr>
              <a:t>	Ett </a:t>
            </a:r>
            <a:r>
              <a:rPr lang="sv-SE" altLang="sv-SE" sz="2800" b="1" dirty="0">
                <a:ea typeface="ＭＳ Ｐゴシック" panose="020B0600070205080204" pitchFamily="34" charset="-128"/>
              </a:rPr>
              <a:t>historiskt perspektiv</a:t>
            </a:r>
          </a:p>
          <a:p>
            <a:pPr lvl="1">
              <a:lnSpc>
                <a:spcPct val="101000"/>
              </a:lnSpc>
            </a:pPr>
            <a:endParaRPr lang="sv-SE" altLang="sv-SE" sz="2800" b="1" dirty="0">
              <a:ea typeface="ＭＳ Ｐゴシック" panose="020B0600070205080204" pitchFamily="34" charset="-128"/>
            </a:endParaRPr>
          </a:p>
          <a:p>
            <a:pPr lvl="1">
              <a:lnSpc>
                <a:spcPct val="101000"/>
              </a:lnSpc>
            </a:pPr>
            <a:r>
              <a:rPr lang="sv-SE" altLang="sv-SE" sz="2800" b="1" dirty="0">
                <a:ea typeface="ＭＳ Ｐゴシック" panose="020B0600070205080204" pitchFamily="34" charset="-128"/>
              </a:rPr>
              <a:t>Barn och unga			</a:t>
            </a:r>
            <a:r>
              <a:rPr lang="sv-SE" altLang="sv-SE" sz="2800" b="1" dirty="0" smtClean="0">
                <a:ea typeface="ＭＳ Ｐゴシック" panose="020B0600070205080204" pitchFamily="34" charset="-128"/>
              </a:rPr>
              <a:t>		Ett </a:t>
            </a:r>
            <a:r>
              <a:rPr lang="sv-SE" altLang="sv-SE" sz="2800" b="1" dirty="0">
                <a:ea typeface="ＭＳ Ｐゴシック" panose="020B0600070205080204" pitchFamily="34" charset="-128"/>
              </a:rPr>
              <a:t>lärande perspektiv</a:t>
            </a:r>
          </a:p>
          <a:p>
            <a:pPr lvl="1">
              <a:lnSpc>
                <a:spcPct val="101000"/>
              </a:lnSpc>
            </a:pPr>
            <a:r>
              <a:rPr lang="sv-SE" altLang="sv-SE" sz="2800" b="1" dirty="0">
                <a:ea typeface="ＭＳ Ｐゴシック" panose="020B0600070205080204" pitchFamily="34" charset="-128"/>
              </a:rPr>
              <a:t>		</a:t>
            </a:r>
          </a:p>
          <a:p>
            <a:pPr lvl="1">
              <a:lnSpc>
                <a:spcPct val="101000"/>
              </a:lnSpc>
            </a:pPr>
            <a:r>
              <a:rPr lang="sv-SE" altLang="sv-SE" sz="2800" b="1" dirty="0">
                <a:ea typeface="ＭＳ Ｐゴシック" panose="020B0600070205080204" pitchFamily="34" charset="-128"/>
              </a:rPr>
              <a:t>Civilsamhället			</a:t>
            </a:r>
            <a:r>
              <a:rPr lang="sv-SE" altLang="sv-SE" sz="2800" b="1" dirty="0" smtClean="0">
                <a:ea typeface="ＭＳ Ｐゴシック" panose="020B0600070205080204" pitchFamily="34" charset="-128"/>
              </a:rPr>
              <a:t>		Ett </a:t>
            </a:r>
            <a:r>
              <a:rPr lang="sv-SE" altLang="sv-SE" sz="2800" b="1" dirty="0">
                <a:ea typeface="ＭＳ Ｐゴシック" panose="020B0600070205080204" pitchFamily="34" charset="-128"/>
              </a:rPr>
              <a:t>demokratiskt perspektiv</a:t>
            </a:r>
          </a:p>
        </p:txBody>
      </p:sp>
      <p:sp>
        <p:nvSpPr>
          <p:cNvPr id="3" name="Höger 11"/>
          <p:cNvSpPr>
            <a:spLocks noChangeArrowheads="1"/>
          </p:cNvSpPr>
          <p:nvPr/>
        </p:nvSpPr>
        <p:spPr bwMode="auto">
          <a:xfrm>
            <a:off x="4956457" y="2945097"/>
            <a:ext cx="977900" cy="484187"/>
          </a:xfrm>
          <a:prstGeom prst="rightArrow">
            <a:avLst>
              <a:gd name="adj1" fmla="val 50000"/>
              <a:gd name="adj2" fmla="val 50024"/>
            </a:avLst>
          </a:prstGeom>
          <a:solidFill>
            <a:srgbClr val="A64D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04000"/>
              </a:lnSpc>
              <a:spcBef>
                <a:spcPct val="40000"/>
              </a:spcBef>
              <a:buChar char="•"/>
              <a:defRPr sz="2400">
                <a:solidFill>
                  <a:schemeClr val="tx1"/>
                </a:solidFill>
                <a:latin typeface="Arial" panose="020B0604020202020204" pitchFamily="34" charset="0"/>
                <a:ea typeface="ＭＳ Ｐゴシック" panose="020B0600070205080204" pitchFamily="34" charset="-128"/>
              </a:defRPr>
            </a:lvl1pPr>
            <a:lvl2pPr marL="37931725" indent="-37474525">
              <a:lnSpc>
                <a:spcPct val="111000"/>
              </a:lnSpc>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00000"/>
              </a:lnSpc>
              <a:spcBef>
                <a:spcPct val="0"/>
              </a:spcBef>
              <a:buFontTx/>
              <a:buNone/>
            </a:pPr>
            <a:endParaRPr lang="sv-SE" altLang="sv-SE" sz="2000"/>
          </a:p>
        </p:txBody>
      </p:sp>
      <p:sp>
        <p:nvSpPr>
          <p:cNvPr id="4" name="Höger 11"/>
          <p:cNvSpPr>
            <a:spLocks noChangeArrowheads="1"/>
          </p:cNvSpPr>
          <p:nvPr/>
        </p:nvSpPr>
        <p:spPr bwMode="auto">
          <a:xfrm>
            <a:off x="3651531" y="2092270"/>
            <a:ext cx="2282826" cy="484187"/>
          </a:xfrm>
          <a:prstGeom prst="rightArrow">
            <a:avLst>
              <a:gd name="adj1" fmla="val 50000"/>
              <a:gd name="adj2" fmla="val 50024"/>
            </a:avLst>
          </a:prstGeom>
          <a:solidFill>
            <a:srgbClr val="A64D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04000"/>
              </a:lnSpc>
              <a:spcBef>
                <a:spcPct val="40000"/>
              </a:spcBef>
              <a:buChar char="•"/>
              <a:defRPr sz="2400">
                <a:solidFill>
                  <a:schemeClr val="tx1"/>
                </a:solidFill>
                <a:latin typeface="Arial" panose="020B0604020202020204" pitchFamily="34" charset="0"/>
                <a:ea typeface="ＭＳ Ｐゴシック" panose="020B0600070205080204" pitchFamily="34" charset="-128"/>
              </a:defRPr>
            </a:lvl1pPr>
            <a:lvl2pPr marL="37931725" indent="-37474525">
              <a:lnSpc>
                <a:spcPct val="111000"/>
              </a:lnSpc>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00000"/>
              </a:lnSpc>
              <a:spcBef>
                <a:spcPct val="0"/>
              </a:spcBef>
              <a:buFontTx/>
              <a:buNone/>
            </a:pPr>
            <a:endParaRPr lang="sv-SE" altLang="sv-SE" sz="2000"/>
          </a:p>
        </p:txBody>
      </p:sp>
      <p:sp>
        <p:nvSpPr>
          <p:cNvPr id="5" name="Höger 11"/>
          <p:cNvSpPr>
            <a:spLocks noChangeArrowheads="1"/>
          </p:cNvSpPr>
          <p:nvPr/>
        </p:nvSpPr>
        <p:spPr bwMode="auto">
          <a:xfrm>
            <a:off x="3203573" y="3693447"/>
            <a:ext cx="2224088" cy="484187"/>
          </a:xfrm>
          <a:prstGeom prst="rightArrow">
            <a:avLst>
              <a:gd name="adj1" fmla="val 50000"/>
              <a:gd name="adj2" fmla="val 50024"/>
            </a:avLst>
          </a:prstGeom>
          <a:solidFill>
            <a:srgbClr val="A64D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04000"/>
              </a:lnSpc>
              <a:spcBef>
                <a:spcPct val="40000"/>
              </a:spcBef>
              <a:buChar char="•"/>
              <a:defRPr sz="2400">
                <a:solidFill>
                  <a:schemeClr val="tx1"/>
                </a:solidFill>
                <a:latin typeface="Arial" panose="020B0604020202020204" pitchFamily="34" charset="0"/>
                <a:ea typeface="ＭＳ Ｐゴシック" panose="020B0600070205080204" pitchFamily="34" charset="-128"/>
              </a:defRPr>
            </a:lvl1pPr>
            <a:lvl2pPr marL="37931725" indent="-37474525">
              <a:lnSpc>
                <a:spcPct val="111000"/>
              </a:lnSpc>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00000"/>
              </a:lnSpc>
              <a:spcBef>
                <a:spcPct val="0"/>
              </a:spcBef>
              <a:buFontTx/>
              <a:buNone/>
            </a:pPr>
            <a:endParaRPr lang="sv-SE" altLang="sv-SE" sz="2000"/>
          </a:p>
        </p:txBody>
      </p:sp>
      <p:sp>
        <p:nvSpPr>
          <p:cNvPr id="6" name="Höger 11"/>
          <p:cNvSpPr>
            <a:spLocks noChangeArrowheads="1"/>
          </p:cNvSpPr>
          <p:nvPr/>
        </p:nvSpPr>
        <p:spPr bwMode="auto">
          <a:xfrm>
            <a:off x="4611688" y="4587081"/>
            <a:ext cx="977900" cy="484187"/>
          </a:xfrm>
          <a:prstGeom prst="rightArrow">
            <a:avLst>
              <a:gd name="adj1" fmla="val 50000"/>
              <a:gd name="adj2" fmla="val 50024"/>
            </a:avLst>
          </a:prstGeom>
          <a:solidFill>
            <a:srgbClr val="A64D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04000"/>
              </a:lnSpc>
              <a:spcBef>
                <a:spcPct val="40000"/>
              </a:spcBef>
              <a:buChar char="•"/>
              <a:defRPr sz="2400">
                <a:solidFill>
                  <a:schemeClr val="tx1"/>
                </a:solidFill>
                <a:latin typeface="Arial" panose="020B0604020202020204" pitchFamily="34" charset="0"/>
                <a:ea typeface="ＭＳ Ｐゴシック" panose="020B0600070205080204" pitchFamily="34" charset="-128"/>
              </a:defRPr>
            </a:lvl1pPr>
            <a:lvl2pPr marL="37931725" indent="-37474525">
              <a:lnSpc>
                <a:spcPct val="111000"/>
              </a:lnSpc>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00000"/>
              </a:lnSpc>
              <a:spcBef>
                <a:spcPct val="0"/>
              </a:spcBef>
              <a:buFontTx/>
              <a:buNone/>
            </a:pPr>
            <a:endParaRPr lang="sv-SE" altLang="sv-SE" sz="2000"/>
          </a:p>
        </p:txBody>
      </p:sp>
      <p:sp>
        <p:nvSpPr>
          <p:cNvPr id="7" name="Höger 11"/>
          <p:cNvSpPr>
            <a:spLocks noChangeArrowheads="1"/>
          </p:cNvSpPr>
          <p:nvPr/>
        </p:nvSpPr>
        <p:spPr bwMode="auto">
          <a:xfrm>
            <a:off x="4046538" y="5420799"/>
            <a:ext cx="1130300" cy="459543"/>
          </a:xfrm>
          <a:prstGeom prst="rightArrow">
            <a:avLst>
              <a:gd name="adj1" fmla="val 50000"/>
              <a:gd name="adj2" fmla="val 50024"/>
            </a:avLst>
          </a:prstGeom>
          <a:solidFill>
            <a:srgbClr val="A64D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04000"/>
              </a:lnSpc>
              <a:spcBef>
                <a:spcPct val="40000"/>
              </a:spcBef>
              <a:buChar char="•"/>
              <a:defRPr sz="2400">
                <a:solidFill>
                  <a:schemeClr val="tx1"/>
                </a:solidFill>
                <a:latin typeface="Arial" panose="020B0604020202020204" pitchFamily="34" charset="0"/>
                <a:ea typeface="ＭＳ Ｐゴシック" panose="020B0600070205080204" pitchFamily="34" charset="-128"/>
              </a:defRPr>
            </a:lvl1pPr>
            <a:lvl2pPr marL="37931725" indent="-37474525">
              <a:lnSpc>
                <a:spcPct val="111000"/>
              </a:lnSpc>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00000"/>
              </a:lnSpc>
              <a:spcBef>
                <a:spcPct val="0"/>
              </a:spcBef>
              <a:buFontTx/>
              <a:buNone/>
            </a:pPr>
            <a:endParaRPr lang="sv-SE" altLang="sv-SE" sz="2000"/>
          </a:p>
        </p:txBody>
      </p:sp>
      <p:sp>
        <p:nvSpPr>
          <p:cNvPr id="8" name="Höger 11"/>
          <p:cNvSpPr>
            <a:spLocks noChangeArrowheads="1"/>
          </p:cNvSpPr>
          <p:nvPr/>
        </p:nvSpPr>
        <p:spPr bwMode="auto">
          <a:xfrm>
            <a:off x="4046538" y="6169149"/>
            <a:ext cx="977900" cy="484187"/>
          </a:xfrm>
          <a:prstGeom prst="rightArrow">
            <a:avLst>
              <a:gd name="adj1" fmla="val 50000"/>
              <a:gd name="adj2" fmla="val 50024"/>
            </a:avLst>
          </a:prstGeom>
          <a:solidFill>
            <a:srgbClr val="A64D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04000"/>
              </a:lnSpc>
              <a:spcBef>
                <a:spcPct val="40000"/>
              </a:spcBef>
              <a:buChar char="•"/>
              <a:defRPr sz="2400">
                <a:solidFill>
                  <a:schemeClr val="tx1"/>
                </a:solidFill>
                <a:latin typeface="Arial" panose="020B0604020202020204" pitchFamily="34" charset="0"/>
                <a:ea typeface="ＭＳ Ｐゴシック" panose="020B0600070205080204" pitchFamily="34" charset="-128"/>
              </a:defRPr>
            </a:lvl1pPr>
            <a:lvl2pPr marL="37931725" indent="-37474525">
              <a:lnSpc>
                <a:spcPct val="111000"/>
              </a:lnSpc>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00000"/>
              </a:lnSpc>
              <a:spcBef>
                <a:spcPct val="0"/>
              </a:spcBef>
              <a:buFontTx/>
              <a:buNone/>
            </a:pPr>
            <a:endParaRPr lang="sv-SE" altLang="sv-SE" sz="2000"/>
          </a:p>
        </p:txBody>
      </p:sp>
      <p:pic>
        <p:nvPicPr>
          <p:cNvPr id="9" name="Picture 2" descr="http://www.vgregion.se/upload/Regionservice/image/regionservice_mail_sidfo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descr="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262" y="419706"/>
            <a:ext cx="1956105" cy="130298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s://i0.wp.com/pascaledufresne.com/wp-content/uploads/2015/10/Team-Spiri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57542" y="378514"/>
            <a:ext cx="2142849" cy="1229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48512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045" y="344901"/>
            <a:ext cx="4343510" cy="6142337"/>
          </a:xfrm>
          <a:prstGeom prst="rect">
            <a:avLst/>
          </a:prstGeom>
        </p:spPr>
      </p:pic>
      <p:sp>
        <p:nvSpPr>
          <p:cNvPr id="17" name="Ned 16"/>
          <p:cNvSpPr/>
          <p:nvPr/>
        </p:nvSpPr>
        <p:spPr>
          <a:xfrm rot="15974614">
            <a:off x="7749201" y="-1115157"/>
            <a:ext cx="484632" cy="84276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textruta 17"/>
          <p:cNvSpPr txBox="1"/>
          <p:nvPr/>
        </p:nvSpPr>
        <p:spPr>
          <a:xfrm rot="21380643">
            <a:off x="5690701" y="3442040"/>
            <a:ext cx="5553677" cy="369332"/>
          </a:xfrm>
          <a:prstGeom prst="rect">
            <a:avLst/>
          </a:prstGeom>
          <a:noFill/>
        </p:spPr>
        <p:txBody>
          <a:bodyPr wrap="square" rtlCol="0">
            <a:spAutoFit/>
          </a:bodyPr>
          <a:lstStyle/>
          <a:p>
            <a:r>
              <a:rPr lang="sv-SE" b="1" dirty="0" smtClean="0"/>
              <a:t>Frihet; politisk handling i det offentliga</a:t>
            </a:r>
            <a:endParaRPr lang="sv-SE" b="1" dirty="0"/>
          </a:p>
        </p:txBody>
      </p:sp>
      <p:sp>
        <p:nvSpPr>
          <p:cNvPr id="4" name="Upp 3"/>
          <p:cNvSpPr/>
          <p:nvPr/>
        </p:nvSpPr>
        <p:spPr>
          <a:xfrm flipH="1">
            <a:off x="3102275" y="4010914"/>
            <a:ext cx="440056" cy="368465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Ned 4"/>
          <p:cNvSpPr/>
          <p:nvPr/>
        </p:nvSpPr>
        <p:spPr>
          <a:xfrm>
            <a:off x="3057699" y="-295571"/>
            <a:ext cx="484632" cy="32474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7" name="Rektangel 6"/>
          <p:cNvSpPr/>
          <p:nvPr/>
        </p:nvSpPr>
        <p:spPr>
          <a:xfrm rot="21382264">
            <a:off x="4705712" y="2508531"/>
            <a:ext cx="8239676" cy="338554"/>
          </a:xfrm>
          <a:prstGeom prst="rect">
            <a:avLst/>
          </a:prstGeom>
        </p:spPr>
        <p:txBody>
          <a:bodyPr wrap="square">
            <a:spAutoFit/>
          </a:bodyPr>
          <a:lstStyle/>
          <a:p>
            <a:r>
              <a:rPr lang="sv-SE" sz="1600" b="1" dirty="0" smtClean="0">
                <a:solidFill>
                  <a:srgbClr val="111111"/>
                </a:solidFill>
                <a:latin typeface="Hind"/>
              </a:rPr>
              <a:t>Frihet handlar om att skapa något nytt genom politisk handling</a:t>
            </a:r>
            <a:endParaRPr lang="sv-SE" sz="1600" dirty="0"/>
          </a:p>
        </p:txBody>
      </p:sp>
      <p:sp>
        <p:nvSpPr>
          <p:cNvPr id="2" name="textruta 1"/>
          <p:cNvSpPr txBox="1"/>
          <p:nvPr/>
        </p:nvSpPr>
        <p:spPr>
          <a:xfrm>
            <a:off x="219991" y="3288857"/>
            <a:ext cx="2351760" cy="1200329"/>
          </a:xfrm>
          <a:prstGeom prst="rect">
            <a:avLst/>
          </a:prstGeom>
          <a:noFill/>
        </p:spPr>
        <p:txBody>
          <a:bodyPr wrap="square" rtlCol="0">
            <a:spAutoFit/>
          </a:bodyPr>
          <a:lstStyle/>
          <a:p>
            <a:r>
              <a:rPr lang="sv-SE" b="1" dirty="0" smtClean="0"/>
              <a:t>T</a:t>
            </a:r>
            <a:r>
              <a:rPr lang="sv-SE" sz="2400" b="1" dirty="0" smtClean="0"/>
              <a:t>änkandets och möjlighetens stund</a:t>
            </a:r>
            <a:endParaRPr lang="sv-SE" sz="2400" b="1" dirty="0"/>
          </a:p>
        </p:txBody>
      </p:sp>
      <p:sp>
        <p:nvSpPr>
          <p:cNvPr id="9" name="Ellips 8"/>
          <p:cNvSpPr/>
          <p:nvPr/>
        </p:nvSpPr>
        <p:spPr>
          <a:xfrm>
            <a:off x="2842610" y="3016323"/>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1"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Bildobjekt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71201" y="4364516"/>
            <a:ext cx="3326060" cy="2326129"/>
          </a:xfrm>
          <a:prstGeom prst="rect">
            <a:avLst/>
          </a:prstGeom>
        </p:spPr>
      </p:pic>
    </p:spTree>
    <p:extLst>
      <p:ext uri="{BB962C8B-B14F-4D97-AF65-F5344CB8AC3E}">
        <p14:creationId xmlns:p14="http://schemas.microsoft.com/office/powerpoint/2010/main" val="22085339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766" y="-243817"/>
            <a:ext cx="13754911" cy="784528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www.vgregion.se/upload/Regionservice/image/regionservice_mail_sidfot.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2588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p:cNvSpPr txBox="1"/>
          <p:nvPr/>
        </p:nvSpPr>
        <p:spPr>
          <a:xfrm>
            <a:off x="483864" y="102579"/>
            <a:ext cx="4628884" cy="523220"/>
          </a:xfrm>
          <a:prstGeom prst="rect">
            <a:avLst/>
          </a:prstGeom>
          <a:noFill/>
        </p:spPr>
        <p:txBody>
          <a:bodyPr wrap="square" rtlCol="0">
            <a:spAutoFit/>
          </a:bodyPr>
          <a:lstStyle/>
          <a:p>
            <a:r>
              <a:rPr lang="sv-SE" sz="2800" b="1" dirty="0" smtClean="0"/>
              <a:t>Varför interkulturell dialog?</a:t>
            </a:r>
          </a:p>
        </p:txBody>
      </p:sp>
      <p:pic>
        <p:nvPicPr>
          <p:cNvPr id="2052" name="Picture 4" descr="Image res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4212"/>
            <a:ext cx="1070108" cy="107010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västra götalandsregion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1372" y="1720182"/>
            <a:ext cx="776622" cy="77662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sveriges riksda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229" y="2835416"/>
            <a:ext cx="1898796" cy="494645"/>
          </a:xfrm>
          <a:prstGeom prst="rect">
            <a:avLst/>
          </a:prstGeom>
          <a:noFill/>
          <a:extLst>
            <a:ext uri="{909E8E84-426E-40DD-AFC4-6F175D3DCCD1}">
              <a14:hiddenFill xmlns:a14="http://schemas.microsoft.com/office/drawing/2010/main">
                <a:solidFill>
                  <a:srgbClr val="FFFFFF"/>
                </a:solidFill>
              </a14:hiddenFill>
            </a:ext>
          </a:extLst>
        </p:spPr>
      </p:pic>
      <p:sp>
        <p:nvSpPr>
          <p:cNvPr id="5" name="Rektangel 4"/>
          <p:cNvSpPr/>
          <p:nvPr/>
        </p:nvSpPr>
        <p:spPr>
          <a:xfrm>
            <a:off x="1082999" y="1325769"/>
            <a:ext cx="4015105" cy="400110"/>
          </a:xfrm>
          <a:prstGeom prst="rect">
            <a:avLst/>
          </a:prstGeom>
        </p:spPr>
        <p:txBody>
          <a:bodyPr wrap="square">
            <a:spAutoFit/>
          </a:bodyPr>
          <a:lstStyle/>
          <a:p>
            <a:r>
              <a:rPr lang="sv-SE" sz="2000" b="1" dirty="0" smtClean="0"/>
              <a:t>Människorättsbaserade arbetssätt</a:t>
            </a:r>
          </a:p>
        </p:txBody>
      </p:sp>
      <p:sp>
        <p:nvSpPr>
          <p:cNvPr id="8" name="Rektangel 7"/>
          <p:cNvSpPr/>
          <p:nvPr/>
        </p:nvSpPr>
        <p:spPr>
          <a:xfrm>
            <a:off x="-978" y="4303634"/>
            <a:ext cx="6003000" cy="1815882"/>
          </a:xfrm>
          <a:prstGeom prst="rect">
            <a:avLst/>
          </a:prstGeom>
        </p:spPr>
        <p:txBody>
          <a:bodyPr wrap="square">
            <a:spAutoFit/>
          </a:bodyPr>
          <a:lstStyle/>
          <a:p>
            <a:r>
              <a:rPr lang="sv-SE" b="1" dirty="0" smtClean="0">
                <a:solidFill>
                  <a:srgbClr val="333333"/>
                </a:solidFill>
                <a:latin typeface="Arial" panose="020B0604020202020204" pitchFamily="34" charset="0"/>
              </a:rPr>
              <a:t>1 </a:t>
            </a:r>
            <a:r>
              <a:rPr lang="sv-SE" b="1" dirty="0">
                <a:solidFill>
                  <a:srgbClr val="333333"/>
                </a:solidFill>
                <a:latin typeface="Arial" panose="020B0604020202020204" pitchFamily="34" charset="0"/>
              </a:rPr>
              <a:t>§</a:t>
            </a:r>
            <a:r>
              <a:rPr lang="sv-SE" dirty="0">
                <a:solidFill>
                  <a:srgbClr val="000000"/>
                </a:solidFill>
                <a:latin typeface="Arial" panose="020B0604020202020204" pitchFamily="34" charset="0"/>
              </a:rPr>
              <a:t> Denna lag har till ändamål </a:t>
            </a:r>
            <a:r>
              <a:rPr lang="sv-SE" sz="2000" b="1" dirty="0">
                <a:solidFill>
                  <a:srgbClr val="000000"/>
                </a:solidFill>
                <a:latin typeface="Arial" panose="020B0604020202020204" pitchFamily="34" charset="0"/>
              </a:rPr>
              <a:t>att motverka diskriminering </a:t>
            </a:r>
            <a:r>
              <a:rPr lang="sv-SE" dirty="0">
                <a:solidFill>
                  <a:srgbClr val="000000"/>
                </a:solidFill>
                <a:latin typeface="Arial" panose="020B0604020202020204" pitchFamily="34" charset="0"/>
              </a:rPr>
              <a:t>och på andra sätt främja lika rättigheter och möjligheter oavsett kön, könsöverskridande identitet eller uttryck, etnisk tillhörighet, religion eller annan trosuppfattning, funktionsnedsättning, sexuell läggning eller ålder. </a:t>
            </a:r>
            <a:r>
              <a:rPr lang="sv-SE" i="1" dirty="0">
                <a:solidFill>
                  <a:srgbClr val="000000"/>
                </a:solidFill>
                <a:latin typeface="Arial" panose="020B0604020202020204" pitchFamily="34" charset="0"/>
              </a:rPr>
              <a:t>Lag (2014:958)</a:t>
            </a:r>
            <a:r>
              <a:rPr lang="sv-SE" dirty="0">
                <a:solidFill>
                  <a:srgbClr val="000000"/>
                </a:solidFill>
                <a:latin typeface="Arial" panose="020B0604020202020204" pitchFamily="34" charset="0"/>
              </a:rPr>
              <a:t>.</a:t>
            </a:r>
            <a:endParaRPr lang="sv-SE" b="0" i="0" dirty="0">
              <a:solidFill>
                <a:srgbClr val="000000"/>
              </a:solidFill>
              <a:effectLst/>
              <a:latin typeface="Arial" panose="020B0604020202020204" pitchFamily="34" charset="0"/>
            </a:endParaRPr>
          </a:p>
        </p:txBody>
      </p:sp>
      <p:sp>
        <p:nvSpPr>
          <p:cNvPr id="9" name="Rektangel 8"/>
          <p:cNvSpPr/>
          <p:nvPr/>
        </p:nvSpPr>
        <p:spPr>
          <a:xfrm>
            <a:off x="6572670" y="1775346"/>
            <a:ext cx="1697901" cy="369332"/>
          </a:xfrm>
          <a:prstGeom prst="rect">
            <a:avLst/>
          </a:prstGeom>
        </p:spPr>
        <p:txBody>
          <a:bodyPr wrap="none">
            <a:spAutoFit/>
          </a:bodyPr>
          <a:lstStyle/>
          <a:p>
            <a:r>
              <a:rPr lang="sv-SE" b="1" dirty="0">
                <a:solidFill>
                  <a:srgbClr val="000000"/>
                </a:solidFill>
                <a:latin typeface="Frutiger-bold"/>
              </a:rPr>
              <a:t>Det goda </a:t>
            </a:r>
            <a:r>
              <a:rPr lang="sv-SE" b="1" dirty="0" smtClean="0">
                <a:solidFill>
                  <a:srgbClr val="000000"/>
                </a:solidFill>
                <a:latin typeface="Frutiger-bold"/>
              </a:rPr>
              <a:t>livet</a:t>
            </a:r>
            <a:endParaRPr lang="sv-SE" b="1" i="0" dirty="0">
              <a:solidFill>
                <a:srgbClr val="000000"/>
              </a:solidFill>
              <a:effectLst/>
              <a:latin typeface="Frutiger-bold"/>
            </a:endParaRPr>
          </a:p>
        </p:txBody>
      </p:sp>
      <p:pic>
        <p:nvPicPr>
          <p:cNvPr id="2060" name="Picture 12" descr="Populärvers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6114" y="6081057"/>
            <a:ext cx="747550" cy="652511"/>
          </a:xfrm>
          <a:prstGeom prst="rect">
            <a:avLst/>
          </a:prstGeom>
          <a:noFill/>
          <a:extLst>
            <a:ext uri="{909E8E84-426E-40DD-AFC4-6F175D3DCCD1}">
              <a14:hiddenFill xmlns:a14="http://schemas.microsoft.com/office/drawing/2010/main">
                <a:solidFill>
                  <a:srgbClr val="FFFFFF"/>
                </a:solidFill>
              </a14:hiddenFill>
            </a:ext>
          </a:extLst>
        </p:spPr>
      </p:pic>
      <p:sp>
        <p:nvSpPr>
          <p:cNvPr id="10" name="Rektangel 9"/>
          <p:cNvSpPr/>
          <p:nvPr/>
        </p:nvSpPr>
        <p:spPr>
          <a:xfrm>
            <a:off x="6126589" y="3366262"/>
            <a:ext cx="6077452" cy="2339102"/>
          </a:xfrm>
          <a:prstGeom prst="rect">
            <a:avLst/>
          </a:prstGeom>
        </p:spPr>
        <p:txBody>
          <a:bodyPr wrap="square">
            <a:spAutoFit/>
          </a:bodyPr>
          <a:lstStyle/>
          <a:p>
            <a:r>
              <a:rPr lang="sv-SE" b="1" dirty="0"/>
              <a:t>Integratio</a:t>
            </a:r>
            <a:r>
              <a:rPr lang="sv-SE" dirty="0"/>
              <a:t>n handlar om att skapa ett öppet samhälle där alla invånare, oavsett etniskt ursprung och kulturell bakgrund, kan </a:t>
            </a:r>
            <a:r>
              <a:rPr lang="sv-SE" sz="2000" b="1" dirty="0"/>
              <a:t>försörja sig och delta i samhällslivet på lika villkor </a:t>
            </a:r>
            <a:r>
              <a:rPr lang="sv-SE" dirty="0"/>
              <a:t>utan att behöva ge upp sin kulturella identitet. Ingen ska behöva stå utanför arbetsmarknaden, näringskultur- och föreningslivet på grund av sitt etniska ursprung. Integration är en ömsesidig process som innebär ansvar för såväl samhället som den enskilde i fråga om mänskliga rättigheter och skyldigheter. </a:t>
            </a:r>
          </a:p>
        </p:txBody>
      </p:sp>
      <p:sp>
        <p:nvSpPr>
          <p:cNvPr id="11" name="Rektangel 10"/>
          <p:cNvSpPr/>
          <p:nvPr/>
        </p:nvSpPr>
        <p:spPr>
          <a:xfrm>
            <a:off x="4515501" y="2484600"/>
            <a:ext cx="7510140" cy="646331"/>
          </a:xfrm>
          <a:prstGeom prst="rect">
            <a:avLst/>
          </a:prstGeom>
        </p:spPr>
        <p:txBody>
          <a:bodyPr wrap="square">
            <a:spAutoFit/>
          </a:bodyPr>
          <a:lstStyle/>
          <a:p>
            <a:r>
              <a:rPr lang="sv-SE" dirty="0"/>
              <a:t>4 perspektiv 5 fokusområden </a:t>
            </a:r>
            <a:r>
              <a:rPr lang="sv-SE" b="1" dirty="0"/>
              <a:t>1) Den gemensamma regionen 2) Jämställdhet 3) Integration 4) Internationalisering</a:t>
            </a:r>
          </a:p>
        </p:txBody>
      </p:sp>
      <p:sp>
        <p:nvSpPr>
          <p:cNvPr id="12" name="textruta 11"/>
          <p:cNvSpPr txBox="1"/>
          <p:nvPr/>
        </p:nvSpPr>
        <p:spPr>
          <a:xfrm>
            <a:off x="7326529" y="6238613"/>
            <a:ext cx="2250540" cy="369332"/>
          </a:xfrm>
          <a:prstGeom prst="rect">
            <a:avLst/>
          </a:prstGeom>
          <a:noFill/>
        </p:spPr>
        <p:txBody>
          <a:bodyPr wrap="square" rtlCol="0">
            <a:spAutoFit/>
          </a:bodyPr>
          <a:lstStyle/>
          <a:p>
            <a:r>
              <a:rPr lang="sv-SE" b="1" dirty="0" smtClean="0"/>
              <a:t>En region för alla</a:t>
            </a:r>
            <a:endParaRPr lang="sv-SE" b="1" dirty="0"/>
          </a:p>
        </p:txBody>
      </p:sp>
      <p:pic>
        <p:nvPicPr>
          <p:cNvPr id="2064" name="Picture 16" descr="Bilder med profiler av ansikt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3542" y="102579"/>
            <a:ext cx="675033" cy="606675"/>
          </a:xfrm>
          <a:prstGeom prst="rect">
            <a:avLst/>
          </a:prstGeom>
          <a:noFill/>
          <a:extLst>
            <a:ext uri="{909E8E84-426E-40DD-AFC4-6F175D3DCCD1}">
              <a14:hiddenFill xmlns:a14="http://schemas.microsoft.com/office/drawing/2010/main">
                <a:solidFill>
                  <a:srgbClr val="FFFFFF"/>
                </a:solidFill>
              </a14:hiddenFill>
            </a:ext>
          </a:extLst>
        </p:spPr>
      </p:pic>
      <p:sp>
        <p:nvSpPr>
          <p:cNvPr id="15" name="Rektangel 14"/>
          <p:cNvSpPr/>
          <p:nvPr/>
        </p:nvSpPr>
        <p:spPr>
          <a:xfrm>
            <a:off x="6002022" y="23283"/>
            <a:ext cx="7108727" cy="1477328"/>
          </a:xfrm>
          <a:prstGeom prst="rect">
            <a:avLst/>
          </a:prstGeom>
        </p:spPr>
        <p:txBody>
          <a:bodyPr wrap="square">
            <a:spAutoFit/>
          </a:bodyPr>
          <a:lstStyle/>
          <a:p>
            <a:pPr marL="285750" indent="-285750">
              <a:buFont typeface="Arial" panose="020B0604020202020204" pitchFamily="34" charset="0"/>
              <a:buChar char="•"/>
            </a:pPr>
            <a:r>
              <a:rPr lang="sv-SE" b="1" dirty="0" smtClean="0">
                <a:solidFill>
                  <a:srgbClr val="000000"/>
                </a:solidFill>
                <a:latin typeface="Verdana" panose="020B0604030504040204" pitchFamily="34" charset="0"/>
              </a:rPr>
              <a:t>Jämn fördelning av makt och inflytande.</a:t>
            </a:r>
          </a:p>
          <a:p>
            <a:pPr marL="285750" indent="-285750">
              <a:buFont typeface="Arial" panose="020B0604020202020204" pitchFamily="34" charset="0"/>
              <a:buChar char="•"/>
            </a:pPr>
            <a:r>
              <a:rPr lang="sv-SE" b="1" dirty="0" smtClean="0">
                <a:solidFill>
                  <a:srgbClr val="000000"/>
                </a:solidFill>
                <a:latin typeface="Verdana" panose="020B0604030504040204" pitchFamily="34" charset="0"/>
              </a:rPr>
              <a:t>Ekonomisk jämställdhet</a:t>
            </a:r>
            <a:r>
              <a:rPr lang="sv-SE" dirty="0" smtClean="0">
                <a:solidFill>
                  <a:srgbClr val="000000"/>
                </a:solidFill>
                <a:latin typeface="Verdana" panose="020B0604030504040204" pitchFamily="34" charset="0"/>
              </a:rPr>
              <a:t>. </a:t>
            </a:r>
          </a:p>
          <a:p>
            <a:pPr marL="285750" indent="-285750">
              <a:buFont typeface="Arial" panose="020B0604020202020204" pitchFamily="34" charset="0"/>
              <a:buChar char="•"/>
            </a:pPr>
            <a:r>
              <a:rPr lang="sv-SE" b="1" dirty="0" smtClean="0">
                <a:solidFill>
                  <a:srgbClr val="000000"/>
                </a:solidFill>
                <a:latin typeface="Verdana" panose="020B0604030504040204" pitchFamily="34" charset="0"/>
              </a:rPr>
              <a:t>Jämn </a:t>
            </a:r>
            <a:r>
              <a:rPr lang="sv-SE" b="1" dirty="0">
                <a:solidFill>
                  <a:srgbClr val="000000"/>
                </a:solidFill>
                <a:latin typeface="Verdana" panose="020B0604030504040204" pitchFamily="34" charset="0"/>
              </a:rPr>
              <a:t>fördelning av det obetalda hem- och omsorgsarbetet</a:t>
            </a:r>
            <a:r>
              <a:rPr lang="sv-SE" b="1" dirty="0" smtClean="0">
                <a:solidFill>
                  <a:srgbClr val="000000"/>
                </a:solidFill>
                <a:latin typeface="Verdana" panose="020B0604030504040204" pitchFamily="34" charset="0"/>
              </a:rPr>
              <a:t>.</a:t>
            </a:r>
            <a:r>
              <a:rPr lang="sv-SE" dirty="0" smtClean="0">
                <a:solidFill>
                  <a:srgbClr val="000000"/>
                </a:solidFill>
                <a:latin typeface="Verdana" panose="020B0604030504040204" pitchFamily="34" charset="0"/>
              </a:rPr>
              <a:t> </a:t>
            </a:r>
          </a:p>
          <a:p>
            <a:pPr marL="285750" indent="-285750">
              <a:buFont typeface="Arial" panose="020B0604020202020204" pitchFamily="34" charset="0"/>
              <a:buChar char="•"/>
            </a:pPr>
            <a:r>
              <a:rPr lang="sv-SE" b="1" dirty="0" smtClean="0">
                <a:solidFill>
                  <a:srgbClr val="000000"/>
                </a:solidFill>
                <a:latin typeface="Verdana" panose="020B0604030504040204" pitchFamily="34" charset="0"/>
              </a:rPr>
              <a:t>Mäns </a:t>
            </a:r>
            <a:r>
              <a:rPr lang="sv-SE" b="1" dirty="0">
                <a:solidFill>
                  <a:srgbClr val="000000"/>
                </a:solidFill>
                <a:latin typeface="Verdana" panose="020B0604030504040204" pitchFamily="34" charset="0"/>
              </a:rPr>
              <a:t>våld mot kvinnor ska upphöra.</a:t>
            </a:r>
          </a:p>
        </p:txBody>
      </p:sp>
      <p:sp>
        <p:nvSpPr>
          <p:cNvPr id="16" name="Rektangel 15"/>
          <p:cNvSpPr/>
          <p:nvPr/>
        </p:nvSpPr>
        <p:spPr>
          <a:xfrm>
            <a:off x="185882" y="3495693"/>
            <a:ext cx="4038285" cy="523220"/>
          </a:xfrm>
          <a:prstGeom prst="rect">
            <a:avLst/>
          </a:prstGeom>
        </p:spPr>
        <p:txBody>
          <a:bodyPr wrap="none">
            <a:spAutoFit/>
          </a:bodyPr>
          <a:lstStyle/>
          <a:p>
            <a:r>
              <a:rPr lang="sv-SE" sz="2800" b="1" dirty="0">
                <a:solidFill>
                  <a:srgbClr val="333333"/>
                </a:solidFill>
                <a:latin typeface="Arial" panose="020B0604020202020204" pitchFamily="34" charset="0"/>
              </a:rPr>
              <a:t>Diskrimineringsförbud</a:t>
            </a:r>
            <a:endParaRPr lang="sv-SE" sz="2800" b="1" dirty="0">
              <a:solidFill>
                <a:srgbClr val="222222"/>
              </a:solidFill>
              <a:latin typeface="Arial" panose="020B0604020202020204" pitchFamily="34" charset="0"/>
            </a:endParaRPr>
          </a:p>
        </p:txBody>
      </p:sp>
      <p:pic>
        <p:nvPicPr>
          <p:cNvPr id="24" name="Picture 2" descr="http://www.vgregion.se/upload/Regionservice/image/regionservice_mail_sidfot.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V="1">
            <a:off x="0" y="-205436"/>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1180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340242" y="233917"/>
            <a:ext cx="11988652" cy="4893647"/>
          </a:xfrm>
          <a:prstGeom prst="rect">
            <a:avLst/>
          </a:prstGeom>
        </p:spPr>
        <p:txBody>
          <a:bodyPr wrap="square">
            <a:spAutoFit/>
          </a:bodyPr>
          <a:lstStyle/>
          <a:p>
            <a:pPr marL="342900" indent="-342900">
              <a:buFont typeface="Arial" panose="020B0604020202020204" pitchFamily="34" charset="0"/>
              <a:buChar char="•"/>
            </a:pPr>
            <a:r>
              <a:rPr lang="sv-SE" sz="2400" b="1" dirty="0" smtClean="0"/>
              <a:t>Diskrimineringen </a:t>
            </a:r>
            <a:r>
              <a:rPr lang="sv-SE" sz="2400" b="1" dirty="0"/>
              <a:t>är varken en tillfällighet eller ett undantag utan i stället en del i samhällets maktstrukturer. Skillnadsskapandet bidrar till att upprätthålla samhällets hierarkier. </a:t>
            </a:r>
            <a:endParaRPr lang="sv-SE" sz="2400" b="1" dirty="0" smtClean="0"/>
          </a:p>
          <a:p>
            <a:pPr marL="342900" indent="-342900">
              <a:buFont typeface="Arial" panose="020B0604020202020204" pitchFamily="34" charset="0"/>
              <a:buChar char="•"/>
            </a:pPr>
            <a:endParaRPr lang="sv-SE" sz="2400" b="1" dirty="0" smtClean="0"/>
          </a:p>
          <a:p>
            <a:pPr marL="342900" indent="-342900">
              <a:buFont typeface="Arial" panose="020B0604020202020204" pitchFamily="34" charset="0"/>
              <a:buChar char="•"/>
            </a:pPr>
            <a:r>
              <a:rPr lang="sv-SE" sz="2400" b="1" dirty="0" smtClean="0"/>
              <a:t>Diskrimineringen </a:t>
            </a:r>
            <a:r>
              <a:rPr lang="sv-SE" sz="2400" b="1" dirty="0"/>
              <a:t>förekommer inom alla sektorer i arbetslivet – inte bara vid rekrytering</a:t>
            </a:r>
            <a:r>
              <a:rPr lang="sv-SE" sz="2400" b="1" dirty="0" smtClean="0"/>
              <a:t>.</a:t>
            </a:r>
          </a:p>
          <a:p>
            <a:pPr marL="342900" indent="-342900">
              <a:buFont typeface="Arial" panose="020B0604020202020204" pitchFamily="34" charset="0"/>
              <a:buChar char="•"/>
            </a:pPr>
            <a:r>
              <a:rPr lang="sv-SE" sz="2400" b="1" dirty="0" smtClean="0"/>
              <a:t>Diskrimineringen </a:t>
            </a:r>
            <a:r>
              <a:rPr lang="sv-SE" sz="2400" b="1" dirty="0"/>
              <a:t>drabbar inte ”bara” personer som själva har invandrat utan också deras barn. </a:t>
            </a:r>
            <a:endParaRPr lang="sv-SE" sz="2400" b="1" dirty="0" smtClean="0"/>
          </a:p>
          <a:p>
            <a:pPr marL="342900" indent="-342900">
              <a:buFont typeface="Arial" panose="020B0604020202020204" pitchFamily="34" charset="0"/>
              <a:buChar char="•"/>
            </a:pPr>
            <a:endParaRPr lang="sv-SE" sz="2400" b="1" dirty="0" smtClean="0"/>
          </a:p>
          <a:p>
            <a:pPr marL="342900" indent="-342900">
              <a:buFont typeface="Arial" panose="020B0604020202020204" pitchFamily="34" charset="0"/>
              <a:buChar char="•"/>
            </a:pPr>
            <a:r>
              <a:rPr lang="sv-SE" sz="2400" b="1" dirty="0" smtClean="0"/>
              <a:t>Diskriminering </a:t>
            </a:r>
            <a:r>
              <a:rPr lang="sv-SE" sz="2400" b="1" dirty="0"/>
              <a:t>handlar inte bara om etnisk bakgrund, utan också om könstillhörighet, klassbakgrund eller sexualitet</a:t>
            </a:r>
            <a:r>
              <a:rPr lang="sv-SE" sz="2400" b="1" dirty="0" smtClean="0"/>
              <a:t>.</a:t>
            </a:r>
          </a:p>
          <a:p>
            <a:r>
              <a:rPr lang="sv-SE" sz="2400" b="1" dirty="0" smtClean="0"/>
              <a:t> </a:t>
            </a:r>
          </a:p>
          <a:p>
            <a:pPr marL="342900" indent="-342900">
              <a:buFont typeface="Arial" panose="020B0604020202020204" pitchFamily="34" charset="0"/>
              <a:buChar char="•"/>
            </a:pPr>
            <a:endParaRPr lang="sv-SE" sz="2400" b="1" dirty="0" smtClean="0"/>
          </a:p>
          <a:p>
            <a:r>
              <a:rPr lang="sv-SE" sz="2400" b="1" dirty="0"/>
              <a:t>	</a:t>
            </a:r>
          </a:p>
        </p:txBody>
      </p:sp>
      <p:pic>
        <p:nvPicPr>
          <p:cNvPr id="3074" name="Picture 2" descr="http://www.lo.dk/~/media/LO/English/LO/Site/Logo.ashx?20150116T09191658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3455" y="5040763"/>
            <a:ext cx="571500" cy="571501"/>
          </a:xfrm>
          <a:prstGeom prst="rect">
            <a:avLst/>
          </a:prstGeom>
          <a:noFill/>
          <a:extLst>
            <a:ext uri="{909E8E84-426E-40DD-AFC4-6F175D3DCCD1}">
              <a14:hiddenFill xmlns:a14="http://schemas.microsoft.com/office/drawing/2010/main">
                <a:solidFill>
                  <a:srgbClr val="FFFFFF"/>
                </a:solidFill>
              </a14:hiddenFill>
            </a:ext>
          </a:extLst>
        </p:spPr>
      </p:pic>
      <p:sp>
        <p:nvSpPr>
          <p:cNvPr id="3" name="Rektangel 2"/>
          <p:cNvSpPr/>
          <p:nvPr/>
        </p:nvSpPr>
        <p:spPr>
          <a:xfrm>
            <a:off x="2118168" y="5060700"/>
            <a:ext cx="6096000" cy="646331"/>
          </a:xfrm>
          <a:prstGeom prst="rect">
            <a:avLst/>
          </a:prstGeom>
        </p:spPr>
        <p:txBody>
          <a:bodyPr>
            <a:spAutoFit/>
          </a:bodyPr>
          <a:lstStyle/>
          <a:p>
            <a:r>
              <a:rPr lang="sv-SE" dirty="0"/>
              <a:t>Strukturell diskriminering i arbetslivet – vad vet vi idag? (Etnisk diskriminering i arbetslivet)</a:t>
            </a:r>
            <a:endParaRPr lang="sv-SE" b="1" dirty="0"/>
          </a:p>
        </p:txBody>
      </p:sp>
    </p:spTree>
    <p:extLst>
      <p:ext uri="{BB962C8B-B14F-4D97-AF65-F5344CB8AC3E}">
        <p14:creationId xmlns:p14="http://schemas.microsoft.com/office/powerpoint/2010/main" val="42225047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091" y="7112573"/>
            <a:ext cx="11930686" cy="7084115"/>
          </a:xfrm>
          <a:prstGeom prst="rect">
            <a:avLst/>
          </a:prstGeom>
        </p:spPr>
      </p:pic>
      <p:sp>
        <p:nvSpPr>
          <p:cNvPr id="2" name="Rektangel 1"/>
          <p:cNvSpPr/>
          <p:nvPr/>
        </p:nvSpPr>
        <p:spPr>
          <a:xfrm rot="1898517">
            <a:off x="8538316" y="1230935"/>
            <a:ext cx="3798244" cy="1908215"/>
          </a:xfrm>
          <a:prstGeom prst="rect">
            <a:avLst/>
          </a:prstGeom>
        </p:spPr>
        <p:txBody>
          <a:bodyPr wrap="square">
            <a:spAutoFit/>
          </a:bodyPr>
          <a:lstStyle/>
          <a:p>
            <a:endParaRPr lang="en-GB" b="1" noProof="1"/>
          </a:p>
          <a:p>
            <a:pPr marL="342900" indent="-342900">
              <a:buFont typeface="Arial" panose="020B0604020202020204" pitchFamily="34" charset="0"/>
              <a:buChar char="•"/>
            </a:pPr>
            <a:r>
              <a:rPr lang="en-GB" sz="2000" b="1" noProof="1" smtClean="0"/>
              <a:t>Benämna vår verklighet</a:t>
            </a:r>
          </a:p>
          <a:p>
            <a:pPr marL="342900" indent="-342900">
              <a:buFont typeface="Arial" panose="020B0604020202020204" pitchFamily="34" charset="0"/>
              <a:buChar char="•"/>
            </a:pPr>
            <a:r>
              <a:rPr lang="en-GB" sz="2000" b="1" noProof="1" smtClean="0"/>
              <a:t>Försona oss med vår verklighet</a:t>
            </a:r>
          </a:p>
          <a:p>
            <a:pPr marL="342900" indent="-342900">
              <a:buFont typeface="Arial" panose="020B0604020202020204" pitchFamily="34" charset="0"/>
              <a:buChar char="•"/>
            </a:pPr>
            <a:r>
              <a:rPr lang="en-GB" sz="2000" b="1" noProof="1" smtClean="0"/>
              <a:t>Vara tillfreds med oss själva</a:t>
            </a:r>
          </a:p>
          <a:p>
            <a:pPr marL="342900" indent="-342900">
              <a:buFont typeface="Arial" panose="020B0604020202020204" pitchFamily="34" charset="0"/>
              <a:buChar char="•"/>
            </a:pPr>
            <a:r>
              <a:rPr lang="en-GB" sz="2000" b="1" noProof="1" smtClean="0"/>
              <a:t>Leva ett gott liv tillsammans med anadra</a:t>
            </a:r>
            <a:endParaRPr lang="sv-SE" sz="2000" dirty="0"/>
          </a:p>
        </p:txBody>
      </p:sp>
      <p:sp>
        <p:nvSpPr>
          <p:cNvPr id="5" name="textruta 4"/>
          <p:cNvSpPr txBox="1"/>
          <p:nvPr/>
        </p:nvSpPr>
        <p:spPr>
          <a:xfrm>
            <a:off x="2717033" y="4259610"/>
            <a:ext cx="5373406" cy="523220"/>
          </a:xfrm>
          <a:prstGeom prst="rect">
            <a:avLst/>
          </a:prstGeom>
          <a:noFill/>
        </p:spPr>
        <p:txBody>
          <a:bodyPr wrap="square" rtlCol="0">
            <a:spAutoFit/>
          </a:bodyPr>
          <a:lstStyle/>
          <a:p>
            <a:r>
              <a:rPr lang="sv-SE" sz="2800" b="1" dirty="0">
                <a:solidFill>
                  <a:srgbClr val="0070C0"/>
                </a:solidFill>
              </a:rPr>
              <a:t>Migration </a:t>
            </a:r>
            <a:r>
              <a:rPr lang="sv-SE" sz="2800" b="1" dirty="0" smtClean="0">
                <a:solidFill>
                  <a:srgbClr val="0070C0"/>
                </a:solidFill>
              </a:rPr>
              <a:t>och välfärdsstaten</a:t>
            </a:r>
            <a:endParaRPr lang="sv-SE" sz="2800" b="1" dirty="0">
              <a:solidFill>
                <a:srgbClr val="0070C0"/>
              </a:solidFill>
            </a:endParaRPr>
          </a:p>
        </p:txBody>
      </p:sp>
      <p:sp>
        <p:nvSpPr>
          <p:cNvPr id="7" name="Rektangel 6"/>
          <p:cNvSpPr/>
          <p:nvPr/>
        </p:nvSpPr>
        <p:spPr>
          <a:xfrm>
            <a:off x="135148" y="337328"/>
            <a:ext cx="12006262" cy="1323439"/>
          </a:xfrm>
          <a:prstGeom prst="rect">
            <a:avLst/>
          </a:prstGeom>
        </p:spPr>
        <p:txBody>
          <a:bodyPr wrap="square">
            <a:spAutoFit/>
          </a:bodyPr>
          <a:lstStyle/>
          <a:p>
            <a:pPr lvl="0" eaLnBrk="0" fontAlgn="base" hangingPunct="0">
              <a:spcBef>
                <a:spcPct val="0"/>
              </a:spcBef>
              <a:spcAft>
                <a:spcPct val="0"/>
              </a:spcAft>
            </a:pPr>
            <a:r>
              <a:rPr lang="sv-SE" altLang="sv-SE" sz="4000" b="1" dirty="0">
                <a:solidFill>
                  <a:srgbClr val="000000"/>
                </a:solidFill>
                <a:latin typeface="Aharoni" panose="02010803020104030203" pitchFamily="2" charset="-79"/>
                <a:ea typeface="Calibri" panose="020F0502020204030204" pitchFamily="34" charset="0"/>
                <a:cs typeface="Aharoni" panose="02010803020104030203" pitchFamily="2" charset="-79"/>
              </a:rPr>
              <a:t>Förstå den värld vi lever </a:t>
            </a:r>
            <a:r>
              <a:rPr lang="sv-SE" altLang="sv-SE" sz="4000" b="1" dirty="0" smtClean="0">
                <a:solidFill>
                  <a:srgbClr val="000000"/>
                </a:solidFill>
                <a:latin typeface="Aharoni" panose="02010803020104030203" pitchFamily="2" charset="-79"/>
                <a:ea typeface="Calibri" panose="020F0502020204030204" pitchFamily="34" charset="0"/>
                <a:cs typeface="Aharoni" panose="02010803020104030203" pitchFamily="2" charset="-79"/>
              </a:rPr>
              <a:t>i och </a:t>
            </a:r>
            <a:r>
              <a:rPr lang="sv-SE" altLang="sv-SE" sz="4000" b="1" dirty="0">
                <a:solidFill>
                  <a:srgbClr val="000000"/>
                </a:solidFill>
                <a:latin typeface="Aharoni" panose="02010803020104030203" pitchFamily="2" charset="-79"/>
                <a:ea typeface="Calibri" panose="020F0502020204030204" pitchFamily="34" charset="0"/>
                <a:cs typeface="Aharoni" panose="02010803020104030203" pitchFamily="2" charset="-79"/>
              </a:rPr>
              <a:t>förändra </a:t>
            </a:r>
            <a:r>
              <a:rPr lang="sv-SE" altLang="sv-SE" sz="4000" b="1" dirty="0" smtClean="0">
                <a:solidFill>
                  <a:srgbClr val="000000"/>
                </a:solidFill>
                <a:latin typeface="Aharoni" panose="02010803020104030203" pitchFamily="2" charset="-79"/>
                <a:ea typeface="Calibri" panose="020F0502020204030204" pitchFamily="34" charset="0"/>
                <a:cs typeface="Aharoni" panose="02010803020104030203" pitchFamily="2" charset="-79"/>
              </a:rPr>
              <a:t>den </a:t>
            </a:r>
            <a:r>
              <a:rPr lang="sv-SE" altLang="sv-SE" sz="4000" b="1" dirty="0">
                <a:solidFill>
                  <a:srgbClr val="000000"/>
                </a:solidFill>
                <a:latin typeface="Aharoni" panose="02010803020104030203" pitchFamily="2" charset="-79"/>
                <a:ea typeface="Calibri" panose="020F0502020204030204" pitchFamily="34" charset="0"/>
                <a:cs typeface="Aharoni" panose="02010803020104030203" pitchFamily="2" charset="-79"/>
              </a:rPr>
              <a:t>för det bättre </a:t>
            </a:r>
            <a:endParaRPr lang="sv-SE" altLang="sv-SE" sz="4000" b="1" dirty="0">
              <a:latin typeface="Aharoni" panose="02010803020104030203" pitchFamily="2" charset="-79"/>
              <a:cs typeface="Aharoni" panose="02010803020104030203" pitchFamily="2" charset="-79"/>
            </a:endParaRPr>
          </a:p>
        </p:txBody>
      </p:sp>
      <p:sp>
        <p:nvSpPr>
          <p:cNvPr id="10" name="textruta 9"/>
          <p:cNvSpPr txBox="1"/>
          <p:nvPr/>
        </p:nvSpPr>
        <p:spPr>
          <a:xfrm>
            <a:off x="-90988" y="4886562"/>
            <a:ext cx="11346223" cy="523220"/>
          </a:xfrm>
          <a:prstGeom prst="rect">
            <a:avLst/>
          </a:prstGeom>
          <a:noFill/>
        </p:spPr>
        <p:txBody>
          <a:bodyPr wrap="square" rtlCol="0">
            <a:spAutoFit/>
          </a:bodyPr>
          <a:lstStyle/>
          <a:p>
            <a:r>
              <a:rPr lang="sv-SE" sz="2800" b="1" dirty="0" smtClean="0"/>
              <a:t>Några tror på saker som i andras ögon ter sig som irrationella och konstiga</a:t>
            </a:r>
            <a:endParaRPr lang="sv-SE" sz="2800" b="1" dirty="0"/>
          </a:p>
        </p:txBody>
      </p:sp>
      <p:sp>
        <p:nvSpPr>
          <p:cNvPr id="3" name="Rektangel 2"/>
          <p:cNvSpPr/>
          <p:nvPr/>
        </p:nvSpPr>
        <p:spPr>
          <a:xfrm rot="20625868">
            <a:off x="107759" y="1223400"/>
            <a:ext cx="6535991" cy="1384995"/>
          </a:xfrm>
          <a:prstGeom prst="rect">
            <a:avLst/>
          </a:prstGeom>
        </p:spPr>
        <p:txBody>
          <a:bodyPr wrap="square">
            <a:spAutoFit/>
          </a:bodyPr>
          <a:lstStyle/>
          <a:p>
            <a:pPr marL="342900" lvl="0" indent="-342900">
              <a:spcAft>
                <a:spcPts val="0"/>
              </a:spcAft>
              <a:buFont typeface="Symbol" panose="05050102010706020507" pitchFamily="18" charset="2"/>
              <a:buChar char=""/>
            </a:pPr>
            <a:r>
              <a:rPr lang="sv-SE"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Vad är att vara människa idag?</a:t>
            </a:r>
          </a:p>
          <a:p>
            <a:pPr marL="342900" lvl="0" indent="-342900">
              <a:spcAft>
                <a:spcPts val="0"/>
              </a:spcAft>
              <a:buFont typeface="Symbol" panose="05050102010706020507" pitchFamily="18" charset="2"/>
              <a:buChar char=""/>
            </a:pPr>
            <a:r>
              <a:rPr lang="sv-SE"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Vad ska vi sträva efter? </a:t>
            </a:r>
          </a:p>
          <a:p>
            <a:pPr marL="342900" lvl="0" indent="-342900">
              <a:spcAft>
                <a:spcPts val="800"/>
              </a:spcAft>
              <a:buFont typeface="Symbol" panose="05050102010706020507" pitchFamily="18" charset="2"/>
              <a:buChar char=""/>
            </a:pPr>
            <a:r>
              <a:rPr lang="sv-SE"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Åt vilket </a:t>
            </a:r>
            <a:r>
              <a:rPr lang="sv-SE" sz="28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håll går samhällsutvecklingen?</a:t>
            </a:r>
            <a:endParaRPr lang="sv-SE"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ruta 10"/>
          <p:cNvSpPr txBox="1"/>
          <p:nvPr/>
        </p:nvSpPr>
        <p:spPr>
          <a:xfrm>
            <a:off x="44472" y="3474779"/>
            <a:ext cx="11930685" cy="523220"/>
          </a:xfrm>
          <a:prstGeom prst="rect">
            <a:avLst/>
          </a:prstGeom>
          <a:noFill/>
        </p:spPr>
        <p:txBody>
          <a:bodyPr wrap="square" rtlCol="0">
            <a:spAutoFit/>
          </a:bodyPr>
          <a:lstStyle/>
          <a:p>
            <a:r>
              <a:rPr lang="sv-SE" sz="2800" b="1" dirty="0" smtClean="0">
                <a:solidFill>
                  <a:srgbClr val="00B0F0"/>
                </a:solidFill>
              </a:rPr>
              <a:t>Är migranten en terrorist, en billig arbetskraft, en främling eller en människa?</a:t>
            </a:r>
            <a:endParaRPr lang="sv-SE" sz="2800" b="1" dirty="0">
              <a:solidFill>
                <a:srgbClr val="00B0F0"/>
              </a:solidFill>
            </a:endParaRPr>
          </a:p>
        </p:txBody>
      </p:sp>
      <p:sp>
        <p:nvSpPr>
          <p:cNvPr id="13" name="textruta 12"/>
          <p:cNvSpPr txBox="1"/>
          <p:nvPr/>
        </p:nvSpPr>
        <p:spPr>
          <a:xfrm rot="943205">
            <a:off x="5019838" y="2721756"/>
            <a:ext cx="3275318" cy="646331"/>
          </a:xfrm>
          <a:prstGeom prst="rect">
            <a:avLst/>
          </a:prstGeom>
          <a:noFill/>
        </p:spPr>
        <p:txBody>
          <a:bodyPr wrap="square" rtlCol="0">
            <a:spAutoFit/>
          </a:bodyPr>
          <a:lstStyle/>
          <a:p>
            <a:r>
              <a:rPr lang="sv-SE" sz="3600" dirty="0" smtClean="0">
                <a:solidFill>
                  <a:srgbClr val="00B050"/>
                </a:solidFill>
              </a:rPr>
              <a:t>GLOBALISERING</a:t>
            </a:r>
            <a:endParaRPr lang="sv-SE" sz="3600" dirty="0">
              <a:solidFill>
                <a:srgbClr val="00B050"/>
              </a:solidFill>
            </a:endParaRPr>
          </a:p>
        </p:txBody>
      </p:sp>
      <p:sp>
        <p:nvSpPr>
          <p:cNvPr id="14" name="textruta 13"/>
          <p:cNvSpPr txBox="1"/>
          <p:nvPr/>
        </p:nvSpPr>
        <p:spPr>
          <a:xfrm>
            <a:off x="-90988" y="6022841"/>
            <a:ext cx="12006262" cy="646331"/>
          </a:xfrm>
          <a:prstGeom prst="rect">
            <a:avLst/>
          </a:prstGeom>
          <a:noFill/>
        </p:spPr>
        <p:txBody>
          <a:bodyPr wrap="square" rtlCol="0">
            <a:spAutoFit/>
          </a:bodyPr>
          <a:lstStyle/>
          <a:p>
            <a:r>
              <a:rPr lang="sv-SE" sz="3600" b="1" dirty="0" smtClean="0">
                <a:solidFill>
                  <a:srgbClr val="C00000"/>
                </a:solidFill>
              </a:rPr>
              <a:t>Vidga det medvetna handlingsutrymmet i vår organisation </a:t>
            </a:r>
            <a:r>
              <a:rPr lang="sv-SE" dirty="0" smtClean="0"/>
              <a:t> </a:t>
            </a:r>
            <a:endParaRPr lang="sv-SE" dirty="0"/>
          </a:p>
        </p:txBody>
      </p:sp>
      <p:sp>
        <p:nvSpPr>
          <p:cNvPr id="15" name="textruta 14"/>
          <p:cNvSpPr txBox="1"/>
          <p:nvPr/>
        </p:nvSpPr>
        <p:spPr>
          <a:xfrm>
            <a:off x="7361537" y="2539175"/>
            <a:ext cx="2421401" cy="769441"/>
          </a:xfrm>
          <a:prstGeom prst="rect">
            <a:avLst/>
          </a:prstGeom>
          <a:noFill/>
        </p:spPr>
        <p:txBody>
          <a:bodyPr wrap="square" rtlCol="0">
            <a:spAutoFit/>
          </a:bodyPr>
          <a:lstStyle/>
          <a:p>
            <a:r>
              <a:rPr lang="sv-SE" sz="4400" b="1" dirty="0" smtClean="0">
                <a:solidFill>
                  <a:srgbClr val="7030A0"/>
                </a:solidFill>
              </a:rPr>
              <a:t>Förnyelse</a:t>
            </a:r>
            <a:r>
              <a:rPr lang="sv-SE" sz="4000" dirty="0" smtClean="0"/>
              <a:t> </a:t>
            </a:r>
            <a:endParaRPr lang="sv-SE" sz="4000" dirty="0"/>
          </a:p>
        </p:txBody>
      </p:sp>
      <p:sp>
        <p:nvSpPr>
          <p:cNvPr id="17" name="textruta 16"/>
          <p:cNvSpPr txBox="1"/>
          <p:nvPr/>
        </p:nvSpPr>
        <p:spPr>
          <a:xfrm rot="18056579">
            <a:off x="9470691" y="3890727"/>
            <a:ext cx="4223587" cy="707886"/>
          </a:xfrm>
          <a:prstGeom prst="rect">
            <a:avLst/>
          </a:prstGeom>
          <a:noFill/>
        </p:spPr>
        <p:txBody>
          <a:bodyPr wrap="square" rtlCol="0">
            <a:spAutoFit/>
          </a:bodyPr>
          <a:lstStyle/>
          <a:p>
            <a:r>
              <a:rPr lang="sv-SE" sz="4000" b="1" dirty="0" smtClean="0">
                <a:solidFill>
                  <a:schemeClr val="accent6">
                    <a:lumMod val="50000"/>
                  </a:schemeClr>
                </a:solidFill>
              </a:rPr>
              <a:t>Kompetenser</a:t>
            </a:r>
            <a:r>
              <a:rPr lang="sv-SE" sz="4000" dirty="0" smtClean="0">
                <a:solidFill>
                  <a:schemeClr val="accent6">
                    <a:lumMod val="50000"/>
                  </a:schemeClr>
                </a:solidFill>
              </a:rPr>
              <a:t> </a:t>
            </a:r>
            <a:endParaRPr lang="sv-SE" sz="4000" dirty="0">
              <a:solidFill>
                <a:schemeClr val="accent6">
                  <a:lumMod val="50000"/>
                </a:schemeClr>
              </a:solidFill>
            </a:endParaRPr>
          </a:p>
        </p:txBody>
      </p:sp>
      <p:pic>
        <p:nvPicPr>
          <p:cNvPr id="16"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9513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p:cNvSpPr txBox="1"/>
          <p:nvPr/>
        </p:nvSpPr>
        <p:spPr>
          <a:xfrm>
            <a:off x="6931599" y="1976062"/>
            <a:ext cx="6900863" cy="646331"/>
          </a:xfrm>
          <a:prstGeom prst="rect">
            <a:avLst/>
          </a:prstGeom>
          <a:noFill/>
        </p:spPr>
        <p:txBody>
          <a:bodyPr wrap="square" rtlCol="0">
            <a:spAutoFit/>
          </a:bodyPr>
          <a:lstStyle/>
          <a:p>
            <a:r>
              <a:rPr lang="sv-SE" sz="3600" b="1" dirty="0" smtClean="0"/>
              <a:t>Dialogiska förhållningssätt</a:t>
            </a:r>
          </a:p>
        </p:txBody>
      </p:sp>
      <p:pic>
        <p:nvPicPr>
          <p:cNvPr id="3" name="Bildobjekt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84480"/>
            <a:ext cx="2927577" cy="1554975"/>
          </a:xfrm>
          <a:prstGeom prst="rect">
            <a:avLst/>
          </a:prstGeom>
        </p:spPr>
      </p:pic>
      <p:sp>
        <p:nvSpPr>
          <p:cNvPr id="4" name="Rektangel 3"/>
          <p:cNvSpPr/>
          <p:nvPr/>
        </p:nvSpPr>
        <p:spPr>
          <a:xfrm>
            <a:off x="0" y="2144474"/>
            <a:ext cx="5475025" cy="646331"/>
          </a:xfrm>
          <a:prstGeom prst="rect">
            <a:avLst/>
          </a:prstGeom>
        </p:spPr>
        <p:txBody>
          <a:bodyPr wrap="none">
            <a:spAutoFit/>
          </a:bodyPr>
          <a:lstStyle/>
          <a:p>
            <a:r>
              <a:rPr lang="sv-SE" sz="3600" b="1" dirty="0"/>
              <a:t>Auktoritära </a:t>
            </a:r>
            <a:r>
              <a:rPr lang="sv-SE" sz="3600" b="1" dirty="0" smtClean="0"/>
              <a:t>förhållningssätt</a:t>
            </a:r>
          </a:p>
        </p:txBody>
      </p:sp>
      <p:pic>
        <p:nvPicPr>
          <p:cNvPr id="5" name="Bildobjekt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10733" y="478654"/>
            <a:ext cx="2225567" cy="1314549"/>
          </a:xfrm>
          <a:prstGeom prst="rect">
            <a:avLst/>
          </a:prstGeom>
        </p:spPr>
      </p:pic>
      <p:pic>
        <p:nvPicPr>
          <p:cNvPr id="6"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ruta 6"/>
          <p:cNvSpPr txBox="1"/>
          <p:nvPr/>
        </p:nvSpPr>
        <p:spPr>
          <a:xfrm>
            <a:off x="3595468" y="3541706"/>
            <a:ext cx="5103693" cy="1015663"/>
          </a:xfrm>
          <a:prstGeom prst="rect">
            <a:avLst/>
          </a:prstGeom>
          <a:noFill/>
        </p:spPr>
        <p:txBody>
          <a:bodyPr wrap="square" rtlCol="0">
            <a:spAutoFit/>
          </a:bodyPr>
          <a:lstStyle/>
          <a:p>
            <a:r>
              <a:rPr lang="sv-SE" sz="2400" b="1" dirty="0" smtClean="0"/>
              <a:t>VGR värdegrund</a:t>
            </a:r>
            <a:r>
              <a:rPr lang="sv-SE" b="1" dirty="0" smtClean="0"/>
              <a:t>: lyssna in, lyssna av, tillsammans gör vi varandra framgångsrika</a:t>
            </a:r>
            <a:r>
              <a:rPr lang="sv-SE" dirty="0" smtClean="0"/>
              <a:t>… </a:t>
            </a:r>
            <a:r>
              <a:rPr lang="sv-SE" b="1" dirty="0" smtClean="0"/>
              <a:t>feedback</a:t>
            </a:r>
            <a:endParaRPr lang="sv-SE" b="1" dirty="0"/>
          </a:p>
        </p:txBody>
      </p:sp>
      <p:pic>
        <p:nvPicPr>
          <p:cNvPr id="8" name="Picture 6" descr="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654" y="4471072"/>
            <a:ext cx="2136588" cy="142320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i0.wp.com/pascaledufresne.com/wp-content/uploads/2015/10/Team-Spirit.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68727" y="4471072"/>
            <a:ext cx="2426605" cy="1392315"/>
          </a:xfrm>
          <a:prstGeom prst="rect">
            <a:avLst/>
          </a:prstGeom>
          <a:noFill/>
          <a:extLst>
            <a:ext uri="{909E8E84-426E-40DD-AFC4-6F175D3DCCD1}">
              <a14:hiddenFill xmlns:a14="http://schemas.microsoft.com/office/drawing/2010/main">
                <a:solidFill>
                  <a:srgbClr val="FFFFFF"/>
                </a:solidFill>
              </a14:hiddenFill>
            </a:ext>
          </a:extLst>
        </p:spPr>
      </p:pic>
      <p:sp>
        <p:nvSpPr>
          <p:cNvPr id="10" name="textruta 9"/>
          <p:cNvSpPr txBox="1"/>
          <p:nvPr/>
        </p:nvSpPr>
        <p:spPr>
          <a:xfrm>
            <a:off x="9610733" y="6326108"/>
            <a:ext cx="3390001" cy="369332"/>
          </a:xfrm>
          <a:prstGeom prst="rect">
            <a:avLst/>
          </a:prstGeom>
          <a:noFill/>
        </p:spPr>
        <p:txBody>
          <a:bodyPr wrap="square" rtlCol="0">
            <a:spAutoFit/>
          </a:bodyPr>
          <a:lstStyle/>
          <a:p>
            <a:r>
              <a:rPr lang="sv-SE" b="1" dirty="0" err="1" smtClean="0"/>
              <a:t>Work</a:t>
            </a:r>
            <a:r>
              <a:rPr lang="sv-SE" b="1" dirty="0" smtClean="0"/>
              <a:t> in progress</a:t>
            </a:r>
            <a:endParaRPr lang="sv-SE" b="1" dirty="0"/>
          </a:p>
        </p:txBody>
      </p:sp>
      <p:sp>
        <p:nvSpPr>
          <p:cNvPr id="11" name="Rektangel 10"/>
          <p:cNvSpPr/>
          <p:nvPr/>
        </p:nvSpPr>
        <p:spPr>
          <a:xfrm>
            <a:off x="0" y="6028955"/>
            <a:ext cx="2150204" cy="369332"/>
          </a:xfrm>
          <a:prstGeom prst="rect">
            <a:avLst/>
          </a:prstGeom>
        </p:spPr>
        <p:txBody>
          <a:bodyPr wrap="none">
            <a:spAutoFit/>
          </a:bodyPr>
          <a:lstStyle/>
          <a:p>
            <a:pPr marL="285750" indent="-285750">
              <a:buFont typeface="Arial" panose="020B0604020202020204" pitchFamily="34" charset="0"/>
              <a:buChar char="•"/>
            </a:pPr>
            <a:r>
              <a:rPr lang="sv-SE" b="1" dirty="0"/>
              <a:t>Slutna identiteter</a:t>
            </a:r>
          </a:p>
        </p:txBody>
      </p:sp>
      <p:sp>
        <p:nvSpPr>
          <p:cNvPr id="12" name="Höger 11"/>
          <p:cNvSpPr/>
          <p:nvPr/>
        </p:nvSpPr>
        <p:spPr>
          <a:xfrm>
            <a:off x="3595468" y="484480"/>
            <a:ext cx="2982922" cy="2498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13"/>
          <p:cNvSpPr/>
          <p:nvPr/>
        </p:nvSpPr>
        <p:spPr>
          <a:xfrm>
            <a:off x="7586375" y="2872639"/>
            <a:ext cx="3137141" cy="369332"/>
          </a:xfrm>
          <a:prstGeom prst="rect">
            <a:avLst/>
          </a:prstGeom>
        </p:spPr>
        <p:txBody>
          <a:bodyPr wrap="none">
            <a:spAutoFit/>
          </a:bodyPr>
          <a:lstStyle/>
          <a:p>
            <a:pPr marL="457200" indent="-457200">
              <a:buFont typeface="Arial" panose="020B0604020202020204" pitchFamily="34" charset="0"/>
              <a:buChar char="•"/>
            </a:pPr>
            <a:r>
              <a:rPr lang="sv-SE" b="1" dirty="0"/>
              <a:t>Deltagande och egenmakt</a:t>
            </a:r>
          </a:p>
        </p:txBody>
      </p:sp>
      <p:sp>
        <p:nvSpPr>
          <p:cNvPr id="15" name="Rektangel 14"/>
          <p:cNvSpPr/>
          <p:nvPr/>
        </p:nvSpPr>
        <p:spPr>
          <a:xfrm>
            <a:off x="154080" y="2868782"/>
            <a:ext cx="1996124" cy="369332"/>
          </a:xfrm>
          <a:prstGeom prst="rect">
            <a:avLst/>
          </a:prstGeom>
        </p:spPr>
        <p:txBody>
          <a:bodyPr wrap="none">
            <a:spAutoFit/>
          </a:bodyPr>
          <a:lstStyle/>
          <a:p>
            <a:pPr marL="285750" indent="-285750">
              <a:buFont typeface="Arial" panose="020B0604020202020204" pitchFamily="34" charset="0"/>
              <a:buChar char="•"/>
            </a:pPr>
            <a:r>
              <a:rPr lang="sv-SE" b="1" dirty="0"/>
              <a:t>Påbud uppifrån </a:t>
            </a:r>
          </a:p>
        </p:txBody>
      </p:sp>
    </p:spTree>
    <p:extLst>
      <p:ext uri="{BB962C8B-B14F-4D97-AF65-F5344CB8AC3E}">
        <p14:creationId xmlns:p14="http://schemas.microsoft.com/office/powerpoint/2010/main" val="26824863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p:cNvSpPr txBox="1"/>
          <p:nvPr/>
        </p:nvSpPr>
        <p:spPr>
          <a:xfrm>
            <a:off x="1176502" y="379267"/>
            <a:ext cx="9386887" cy="707886"/>
          </a:xfrm>
          <a:prstGeom prst="rect">
            <a:avLst/>
          </a:prstGeom>
          <a:noFill/>
        </p:spPr>
        <p:txBody>
          <a:bodyPr wrap="square" rtlCol="0">
            <a:spAutoFit/>
          </a:bodyPr>
          <a:lstStyle/>
          <a:p>
            <a:r>
              <a:rPr lang="sv-SE" sz="4000" b="1" dirty="0" smtClean="0"/>
              <a:t>Interkulturell dialog en transformativ kraft </a:t>
            </a:r>
            <a:endParaRPr lang="sv-SE" sz="4000" b="1" dirty="0"/>
          </a:p>
        </p:txBody>
      </p:sp>
      <p:pic>
        <p:nvPicPr>
          <p:cNvPr id="3" name="Bildobjekt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3730" y="1796313"/>
            <a:ext cx="1098436" cy="3017680"/>
          </a:xfrm>
          <a:prstGeom prst="rect">
            <a:avLst/>
          </a:prstGeom>
        </p:spPr>
      </p:pic>
      <p:sp>
        <p:nvSpPr>
          <p:cNvPr id="6" name="textruta 5"/>
          <p:cNvSpPr txBox="1"/>
          <p:nvPr/>
        </p:nvSpPr>
        <p:spPr>
          <a:xfrm>
            <a:off x="7618352" y="4858323"/>
            <a:ext cx="1768535" cy="369332"/>
          </a:xfrm>
          <a:prstGeom prst="rect">
            <a:avLst/>
          </a:prstGeom>
          <a:noFill/>
        </p:spPr>
        <p:txBody>
          <a:bodyPr wrap="square" rtlCol="0">
            <a:spAutoFit/>
          </a:bodyPr>
          <a:lstStyle/>
          <a:p>
            <a:r>
              <a:rPr lang="sv-SE" b="1" dirty="0"/>
              <a:t>T</a:t>
            </a:r>
            <a:r>
              <a:rPr lang="sv-SE" b="1" dirty="0" smtClean="0"/>
              <a:t>ransformation</a:t>
            </a:r>
            <a:endParaRPr lang="sv-SE" b="1" dirty="0"/>
          </a:p>
        </p:txBody>
      </p:sp>
      <p:pic>
        <p:nvPicPr>
          <p:cNvPr id="7" name="Bildobjekt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9938" y="1796313"/>
            <a:ext cx="2414675" cy="2754604"/>
          </a:xfrm>
          <a:prstGeom prst="rect">
            <a:avLst/>
          </a:prstGeom>
        </p:spPr>
      </p:pic>
      <p:sp>
        <p:nvSpPr>
          <p:cNvPr id="8" name="textruta 7"/>
          <p:cNvSpPr txBox="1"/>
          <p:nvPr/>
        </p:nvSpPr>
        <p:spPr>
          <a:xfrm>
            <a:off x="2391439" y="3295830"/>
            <a:ext cx="1986416" cy="499397"/>
          </a:xfrm>
          <a:prstGeom prst="rect">
            <a:avLst/>
          </a:prstGeom>
          <a:noFill/>
        </p:spPr>
        <p:txBody>
          <a:bodyPr wrap="square" rtlCol="0">
            <a:spAutoFit/>
          </a:bodyPr>
          <a:lstStyle/>
          <a:p>
            <a:endParaRPr lang="sv-SE" dirty="0"/>
          </a:p>
        </p:txBody>
      </p:sp>
      <p:sp>
        <p:nvSpPr>
          <p:cNvPr id="9" name="textruta 8"/>
          <p:cNvSpPr txBox="1"/>
          <p:nvPr/>
        </p:nvSpPr>
        <p:spPr>
          <a:xfrm>
            <a:off x="1434778" y="4802801"/>
            <a:ext cx="1423750" cy="369332"/>
          </a:xfrm>
          <a:prstGeom prst="rect">
            <a:avLst/>
          </a:prstGeom>
          <a:noFill/>
        </p:spPr>
        <p:txBody>
          <a:bodyPr wrap="square" rtlCol="0">
            <a:spAutoFit/>
          </a:bodyPr>
          <a:lstStyle/>
          <a:p>
            <a:r>
              <a:rPr lang="sv-SE" b="1" dirty="0" smtClean="0"/>
              <a:t>förändring</a:t>
            </a:r>
            <a:endParaRPr lang="sv-SE" b="1" dirty="0"/>
          </a:p>
        </p:txBody>
      </p:sp>
      <p:pic>
        <p:nvPicPr>
          <p:cNvPr id="10" name="Picture 2" descr="http://www.vgregion.se/upload/Regionservice/image/regionservice_mail_sidfot.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Bildresultat för transform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00875" y="5131083"/>
            <a:ext cx="3914776" cy="1245611"/>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Bildresultat för kosmetik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6004" y="5821567"/>
            <a:ext cx="1260996" cy="84004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nietzsch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45051" y="2265673"/>
            <a:ext cx="1725092" cy="2285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8588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7864" y="-258179"/>
            <a:ext cx="2997573" cy="3057524"/>
          </a:xfrm>
          <a:prstGeom prst="rect">
            <a:avLst/>
          </a:prstGeom>
        </p:spPr>
      </p:pic>
      <p:sp>
        <p:nvSpPr>
          <p:cNvPr id="2" name="textruta 1"/>
          <p:cNvSpPr txBox="1"/>
          <p:nvPr/>
        </p:nvSpPr>
        <p:spPr>
          <a:xfrm>
            <a:off x="6356555" y="3353343"/>
            <a:ext cx="5943600" cy="3477875"/>
          </a:xfrm>
          <a:prstGeom prst="rect">
            <a:avLst/>
          </a:prstGeom>
          <a:noFill/>
        </p:spPr>
        <p:txBody>
          <a:bodyPr wrap="square" rtlCol="0">
            <a:spAutoFit/>
          </a:bodyPr>
          <a:lstStyle/>
          <a:p>
            <a:r>
              <a:rPr lang="sv-SE" sz="2400" b="1" dirty="0"/>
              <a:t>Det finns hinderskapande maktstrukturer</a:t>
            </a:r>
          </a:p>
          <a:p>
            <a:endParaRPr lang="sv-SE" sz="2400" dirty="0" smtClean="0"/>
          </a:p>
          <a:p>
            <a:pPr marL="1028700" lvl="1" indent="-571500">
              <a:buFont typeface="Arial" panose="020B0604020202020204" pitchFamily="34" charset="0"/>
              <a:buChar char="•"/>
            </a:pPr>
            <a:r>
              <a:rPr lang="sv-SE" sz="3600" b="1" dirty="0" smtClean="0"/>
              <a:t> </a:t>
            </a:r>
            <a:r>
              <a:rPr lang="sv-SE" sz="2800" b="1" dirty="0" smtClean="0"/>
              <a:t>Designar verktyg</a:t>
            </a:r>
          </a:p>
          <a:p>
            <a:pPr marL="914400" lvl="1" indent="-457200">
              <a:buFont typeface="Arial" panose="020B0604020202020204" pitchFamily="34" charset="0"/>
              <a:buChar char="•"/>
            </a:pPr>
            <a:endParaRPr lang="sv-SE" sz="2800" b="1" dirty="0" smtClean="0"/>
          </a:p>
          <a:p>
            <a:pPr marL="914400" lvl="1" indent="-457200">
              <a:buFont typeface="Arial" panose="020B0604020202020204" pitchFamily="34" charset="0"/>
              <a:buChar char="•"/>
            </a:pPr>
            <a:r>
              <a:rPr lang="sv-SE" sz="2800" b="1" dirty="0" smtClean="0"/>
              <a:t> Kopplar verktyg till hinder</a:t>
            </a:r>
          </a:p>
          <a:p>
            <a:pPr marL="914400" lvl="1" indent="-457200">
              <a:buFont typeface="Arial" panose="020B0604020202020204" pitchFamily="34" charset="0"/>
              <a:buChar char="•"/>
            </a:pPr>
            <a:endParaRPr lang="sv-SE" sz="2800" b="1" dirty="0" smtClean="0"/>
          </a:p>
          <a:p>
            <a:pPr marL="914400" lvl="1" indent="-457200">
              <a:buFont typeface="Arial" panose="020B0604020202020204" pitchFamily="34" charset="0"/>
              <a:buChar char="•"/>
            </a:pPr>
            <a:r>
              <a:rPr lang="sv-SE" sz="2800" b="1" dirty="0" smtClean="0"/>
              <a:t> övervinner hinder; egenmakt </a:t>
            </a:r>
            <a:endParaRPr lang="sv-SE" sz="2800" b="1" dirty="0"/>
          </a:p>
          <a:p>
            <a:endParaRPr lang="sv-SE" sz="2400" dirty="0"/>
          </a:p>
        </p:txBody>
      </p:sp>
      <p:pic>
        <p:nvPicPr>
          <p:cNvPr id="5" name="Picture 2" descr="http://www.vgregion.se/upload/Regionservice/image/regionservice_mail_sidfo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0" y="-78053"/>
            <a:ext cx="11915274" cy="20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hd_san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801" y="412318"/>
            <a:ext cx="4686627" cy="2167659"/>
          </a:xfrm>
          <a:prstGeom prst="rect">
            <a:avLst/>
          </a:prstGeom>
          <a:noFill/>
          <a:extLst>
            <a:ext uri="{909E8E84-426E-40DD-AFC4-6F175D3DCCD1}">
              <a14:hiddenFill xmlns:a14="http://schemas.microsoft.com/office/drawing/2010/main">
                <a:solidFill>
                  <a:srgbClr val="FFFFFF"/>
                </a:solidFill>
              </a14:hiddenFill>
            </a:ext>
          </a:extLst>
        </p:spPr>
      </p:pic>
      <p:sp>
        <p:nvSpPr>
          <p:cNvPr id="7" name="Rektangel 6"/>
          <p:cNvSpPr/>
          <p:nvPr/>
        </p:nvSpPr>
        <p:spPr>
          <a:xfrm>
            <a:off x="0" y="2799345"/>
            <a:ext cx="6096000" cy="3908762"/>
          </a:xfrm>
          <a:prstGeom prst="rect">
            <a:avLst/>
          </a:prstGeom>
        </p:spPr>
        <p:txBody>
          <a:bodyPr>
            <a:spAutoFit/>
          </a:bodyPr>
          <a:lstStyle/>
          <a:p>
            <a:endParaRPr lang="en-GB" sz="2400" b="1" dirty="0"/>
          </a:p>
          <a:p>
            <a:pPr marL="285750" indent="-285750">
              <a:buFont typeface="Arial" panose="020B0604020202020204" pitchFamily="34" charset="0"/>
              <a:buChar char="•"/>
            </a:pPr>
            <a:r>
              <a:rPr lang="sv-SE" sz="2800" b="1" dirty="0"/>
              <a:t>Systemanomali; </a:t>
            </a:r>
            <a:r>
              <a:rPr lang="sv-SE" sz="2800" dirty="0" smtClean="0"/>
              <a:t>systemet fungerar, bara, små </a:t>
            </a:r>
            <a:r>
              <a:rPr lang="sv-SE" sz="2800" dirty="0"/>
              <a:t>avvikelser från </a:t>
            </a:r>
            <a:r>
              <a:rPr lang="sv-SE" sz="2800" dirty="0" smtClean="0"/>
              <a:t>systemet</a:t>
            </a:r>
          </a:p>
          <a:p>
            <a:endParaRPr lang="sv-SE" sz="2800" dirty="0"/>
          </a:p>
          <a:p>
            <a:pPr marL="1200150" lvl="2" indent="-285750">
              <a:buFont typeface="Arial" panose="020B0604020202020204" pitchFamily="34" charset="0"/>
              <a:buChar char="•"/>
            </a:pPr>
            <a:r>
              <a:rPr lang="sv-SE" sz="2800" b="1" dirty="0" smtClean="0"/>
              <a:t>Hindren blir osynliga</a:t>
            </a:r>
          </a:p>
          <a:p>
            <a:pPr marL="1200150" lvl="2" indent="-285750">
              <a:buFont typeface="Arial" panose="020B0604020202020204" pitchFamily="34" charset="0"/>
              <a:buChar char="•"/>
            </a:pPr>
            <a:endParaRPr lang="sv-SE" sz="2800" b="1" dirty="0" smtClean="0"/>
          </a:p>
          <a:p>
            <a:pPr marL="1200150" lvl="2" indent="-285750">
              <a:buFont typeface="Arial" panose="020B0604020202020204" pitchFamily="34" charset="0"/>
              <a:buChar char="•"/>
            </a:pPr>
            <a:r>
              <a:rPr lang="sv-SE" sz="2800" b="1" dirty="0" smtClean="0"/>
              <a:t>Diskriminering fortsätter</a:t>
            </a:r>
          </a:p>
          <a:p>
            <a:pPr lvl="2"/>
            <a:endParaRPr lang="sv-SE" sz="2800" b="1" dirty="0" smtClean="0"/>
          </a:p>
          <a:p>
            <a:pPr marL="1200150" lvl="2" indent="-285750">
              <a:buFont typeface="Arial" panose="020B0604020202020204" pitchFamily="34" charset="0"/>
              <a:buChar char="•"/>
            </a:pPr>
            <a:r>
              <a:rPr lang="sv-SE" sz="2800" b="1" dirty="0" smtClean="0"/>
              <a:t>Enskilda beteende </a:t>
            </a:r>
            <a:endParaRPr lang="sv-SE" sz="2800" b="1" dirty="0"/>
          </a:p>
        </p:txBody>
      </p:sp>
    </p:spTree>
    <p:extLst>
      <p:ext uri="{BB962C8B-B14F-4D97-AF65-F5344CB8AC3E}">
        <p14:creationId xmlns:p14="http://schemas.microsoft.com/office/powerpoint/2010/main" val="1783399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57843</TotalTime>
  <Words>2800</Words>
  <Application>Microsoft Office PowerPoint</Application>
  <PresentationFormat>Bredbild</PresentationFormat>
  <Paragraphs>311</Paragraphs>
  <Slides>38</Slides>
  <Notes>26</Notes>
  <HiddenSlides>0</HiddenSlides>
  <MMClips>0</MMClips>
  <ScaleCrop>false</ScaleCrop>
  <HeadingPairs>
    <vt:vector size="6" baseType="variant">
      <vt:variant>
        <vt:lpstr>Använt teckensnitt</vt:lpstr>
      </vt:variant>
      <vt:variant>
        <vt:i4>19</vt:i4>
      </vt:variant>
      <vt:variant>
        <vt:lpstr>Tema</vt:lpstr>
      </vt:variant>
      <vt:variant>
        <vt:i4>1</vt:i4>
      </vt:variant>
      <vt:variant>
        <vt:lpstr>Bildrubriker</vt:lpstr>
      </vt:variant>
      <vt:variant>
        <vt:i4>38</vt:i4>
      </vt:variant>
    </vt:vector>
  </HeadingPairs>
  <TitlesOfParts>
    <vt:vector size="58" baseType="lpstr">
      <vt:lpstr>ＭＳ Ｐゴシック</vt:lpstr>
      <vt:lpstr>Aharoni</vt:lpstr>
      <vt:lpstr>arial</vt:lpstr>
      <vt:lpstr>arial</vt:lpstr>
      <vt:lpstr>Calibri</vt:lpstr>
      <vt:lpstr>Calibri Light</vt:lpstr>
      <vt:lpstr>Cousine</vt:lpstr>
      <vt:lpstr>Frutiger-bold</vt:lpstr>
      <vt:lpstr>georgia</vt:lpstr>
      <vt:lpstr>Helvetica</vt:lpstr>
      <vt:lpstr>Helvetica Neue</vt:lpstr>
      <vt:lpstr>Hind</vt:lpstr>
      <vt:lpstr>inherit</vt:lpstr>
      <vt:lpstr>Linux Libertine</vt:lpstr>
      <vt:lpstr>Lucida Sans</vt:lpstr>
      <vt:lpstr>Symbol</vt:lpstr>
      <vt:lpstr>Times New Roman</vt:lpstr>
      <vt:lpstr>TimesNewRomanPSMT</vt:lpstr>
      <vt:lpstr>Verdana</vt:lpstr>
      <vt:lpstr>Office-tema</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Västra Götalandsregionen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Adressing the challenge of refugees in our time</dc:title>
  <dc:creator>Rasoul Nejadmehr</dc:creator>
  <cp:lastModifiedBy>Rasoul Nejadmehr</cp:lastModifiedBy>
  <cp:revision>678</cp:revision>
  <dcterms:created xsi:type="dcterms:W3CDTF">2016-10-19T11:42:09Z</dcterms:created>
  <dcterms:modified xsi:type="dcterms:W3CDTF">2017-04-07T16:31:55Z</dcterms:modified>
</cp:coreProperties>
</file>